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6"/>
  </p:notes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59" r:id="rId13"/>
    <p:sldId id="260" r:id="rId14"/>
    <p:sldId id="282" r:id="rId15"/>
    <p:sldId id="261" r:id="rId16"/>
    <p:sldId id="262" r:id="rId17"/>
    <p:sldId id="281" r:id="rId18"/>
    <p:sldId id="263" r:id="rId19"/>
    <p:sldId id="264" r:id="rId20"/>
    <p:sldId id="265" r:id="rId21"/>
    <p:sldId id="266" r:id="rId22"/>
    <p:sldId id="267" r:id="rId23"/>
    <p:sldId id="268" r:id="rId24"/>
    <p:sldId id="26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FA445-E334-4FE1-84D0-8BF401A7E1FB}" type="datetimeFigureOut">
              <a:rPr lang="en-ZA" smtClean="0"/>
              <a:t>2019/01/01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0BEED-7627-4255-9BB6-560BF75F935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6160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DF5457C-EFC2-4677-A193-72E19575525C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9963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72EB-9A61-46F3-A73D-DD6C68942CFF}" type="datetimeFigureOut">
              <a:rPr lang="en-ZA" smtClean="0"/>
              <a:t>2019/01/01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44E8-485E-4030-9239-2F62D772306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6487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72EB-9A61-46F3-A73D-DD6C68942CFF}" type="datetimeFigureOut">
              <a:rPr lang="en-ZA" smtClean="0"/>
              <a:t>2019/01/01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44E8-485E-4030-9239-2F62D772306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53744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72EB-9A61-46F3-A73D-DD6C68942CFF}" type="datetimeFigureOut">
              <a:rPr lang="en-ZA" smtClean="0"/>
              <a:t>2019/01/01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44E8-485E-4030-9239-2F62D772306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29748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72EB-9A61-46F3-A73D-DD6C68942CFF}" type="datetimeFigureOut">
              <a:rPr lang="en-ZA" smtClean="0"/>
              <a:t>2019/01/01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44E8-485E-4030-9239-2F62D7723061}" type="slidenum">
              <a:rPr lang="en-ZA" smtClean="0"/>
              <a:t>‹#›</a:t>
            </a:fld>
            <a:endParaRPr lang="en-Z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7396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72EB-9A61-46F3-A73D-DD6C68942CFF}" type="datetimeFigureOut">
              <a:rPr lang="en-ZA" smtClean="0"/>
              <a:t>2019/01/01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44E8-485E-4030-9239-2F62D772306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23509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72EB-9A61-46F3-A73D-DD6C68942CFF}" type="datetimeFigureOut">
              <a:rPr lang="en-ZA" smtClean="0"/>
              <a:t>2019/01/01</a:t>
            </a:fld>
            <a:endParaRPr lang="en-Z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44E8-485E-4030-9239-2F62D772306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39872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72EB-9A61-46F3-A73D-DD6C68942CFF}" type="datetimeFigureOut">
              <a:rPr lang="en-ZA" smtClean="0"/>
              <a:t>2019/01/01</a:t>
            </a:fld>
            <a:endParaRPr lang="en-Z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44E8-485E-4030-9239-2F62D772306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24688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72EB-9A61-46F3-A73D-DD6C68942CFF}" type="datetimeFigureOut">
              <a:rPr lang="en-ZA" smtClean="0"/>
              <a:t>2019/01/01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44E8-485E-4030-9239-2F62D772306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47201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72EB-9A61-46F3-A73D-DD6C68942CFF}" type="datetimeFigureOut">
              <a:rPr lang="en-ZA" smtClean="0"/>
              <a:t>2019/01/01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44E8-485E-4030-9239-2F62D772306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23403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07817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endParaRPr lang="en-ZA" noProof="0"/>
          </a:p>
        </p:txBody>
      </p:sp>
    </p:spTree>
    <p:extLst>
      <p:ext uri="{BB962C8B-B14F-4D97-AF65-F5344CB8AC3E}">
        <p14:creationId xmlns:p14="http://schemas.microsoft.com/office/powerpoint/2010/main" val="3980390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72EB-9A61-46F3-A73D-DD6C68942CFF}" type="datetimeFigureOut">
              <a:rPr lang="en-ZA" smtClean="0"/>
              <a:t>2019/01/01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44E8-485E-4030-9239-2F62D772306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55848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72EB-9A61-46F3-A73D-DD6C68942CFF}" type="datetimeFigureOut">
              <a:rPr lang="en-ZA" smtClean="0"/>
              <a:t>2019/01/01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44E8-485E-4030-9239-2F62D772306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3083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72EB-9A61-46F3-A73D-DD6C68942CFF}" type="datetimeFigureOut">
              <a:rPr lang="en-ZA" smtClean="0"/>
              <a:t>2019/01/01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44E8-485E-4030-9239-2F62D772306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09064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72EB-9A61-46F3-A73D-DD6C68942CFF}" type="datetimeFigureOut">
              <a:rPr lang="en-ZA" smtClean="0"/>
              <a:t>2019/01/01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44E8-485E-4030-9239-2F62D772306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02197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72EB-9A61-46F3-A73D-DD6C68942CFF}" type="datetimeFigureOut">
              <a:rPr lang="en-ZA" smtClean="0"/>
              <a:t>2019/01/01</a:t>
            </a:fld>
            <a:endParaRPr lang="en-Z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44E8-485E-4030-9239-2F62D772306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55586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72EB-9A61-46F3-A73D-DD6C68942CFF}" type="datetimeFigureOut">
              <a:rPr lang="en-ZA" smtClean="0"/>
              <a:t>2019/01/01</a:t>
            </a:fld>
            <a:endParaRPr lang="en-Z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44E8-485E-4030-9239-2F62D772306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77860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72EB-9A61-46F3-A73D-DD6C68942CFF}" type="datetimeFigureOut">
              <a:rPr lang="en-ZA" smtClean="0"/>
              <a:t>2019/01/01</a:t>
            </a:fld>
            <a:endParaRPr lang="en-Z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44E8-485E-4030-9239-2F62D772306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97974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72EB-9A61-46F3-A73D-DD6C68942CFF}" type="datetimeFigureOut">
              <a:rPr lang="en-ZA" smtClean="0"/>
              <a:t>2019/01/01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44E8-485E-4030-9239-2F62D772306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7741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EB672EB-9A61-46F3-A73D-DD6C68942CFF}" type="datetimeFigureOut">
              <a:rPr lang="en-ZA" smtClean="0"/>
              <a:t>2019/01/01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744E8-485E-4030-9239-2F62D772306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009904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audio" Target="../media/audio8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9.wav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88029" y="1524000"/>
            <a:ext cx="8153400" cy="1143000"/>
          </a:xfrm>
          <a:effectLst>
            <a:outerShdw dist="107763" dir="81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Grammar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913188"/>
            <a:ext cx="6400800" cy="1752600"/>
          </a:xfrm>
          <a:effectLst>
            <a:outerShdw dist="107763" dir="8100000" algn="ctr" rotWithShape="0">
              <a:srgbClr val="808080"/>
            </a:outerShdw>
          </a:effectLst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en-US" sz="3200" b="1" dirty="0"/>
              <a:t>Parts </a:t>
            </a:r>
          </a:p>
          <a:p>
            <a:pPr algn="ctr">
              <a:defRPr/>
            </a:pPr>
            <a:r>
              <a:rPr lang="en-US" altLang="en-US" sz="3200" b="1" dirty="0"/>
              <a:t>of</a:t>
            </a:r>
          </a:p>
          <a:p>
            <a:pPr algn="ctr">
              <a:defRPr/>
            </a:pPr>
            <a:r>
              <a:rPr lang="en-US" altLang="en-US" sz="3200" b="1" dirty="0"/>
              <a:t>Speech</a:t>
            </a:r>
          </a:p>
        </p:txBody>
      </p:sp>
    </p:spTree>
    <p:extLst>
      <p:ext uri="{BB962C8B-B14F-4D97-AF65-F5344CB8AC3E}">
        <p14:creationId xmlns:p14="http://schemas.microsoft.com/office/powerpoint/2010/main" val="152862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44838" y="274638"/>
            <a:ext cx="7065962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en-US"/>
              <a:t>SUBJECTS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144839" y="2182813"/>
            <a:ext cx="6505575" cy="124301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altLang="en-US"/>
              <a:t>TO FIND A SUBJECT ASK </a:t>
            </a:r>
            <a:r>
              <a:rPr lang="en-US" altLang="en-US">
                <a:solidFill>
                  <a:srgbClr val="FF5050"/>
                </a:solidFill>
              </a:rPr>
              <a:t> “WHO” </a:t>
            </a:r>
            <a:r>
              <a:rPr lang="en-US" altLang="en-US"/>
              <a:t>OR </a:t>
            </a:r>
            <a:r>
              <a:rPr lang="en-US" altLang="en-US">
                <a:solidFill>
                  <a:srgbClr val="FF5050"/>
                </a:solidFill>
              </a:rPr>
              <a:t>“WHAT”</a:t>
            </a:r>
            <a:r>
              <a:rPr lang="en-US" altLang="en-US"/>
              <a:t> BEFORE THE VERB.</a:t>
            </a:r>
          </a:p>
          <a:p>
            <a:pPr>
              <a:buFont typeface="Monotype Sorts" pitchFamily="2" charset="2"/>
              <a:buNone/>
              <a:defRPr/>
            </a:pPr>
            <a:endParaRPr lang="en-US" altLang="en-US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376488" y="3330576"/>
            <a:ext cx="67738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990099"/>
                </a:solidFill>
              </a:rPr>
              <a:t>JOHN RODE HIS BICYCLE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2644776" y="4032251"/>
            <a:ext cx="6505575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b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Char char="•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9pPr>
          </a:lstStyle>
          <a:p>
            <a:pPr>
              <a:buFont typeface="Monotype Sorts" pitchFamily="2" charset="2"/>
              <a:buNone/>
              <a:defRPr/>
            </a:pPr>
            <a:r>
              <a:rPr lang="en-US" altLang="en-US">
                <a:solidFill>
                  <a:srgbClr val="FF5050"/>
                </a:solidFill>
              </a:rPr>
              <a:t>“WHO” </a:t>
            </a:r>
            <a:r>
              <a:rPr lang="en-US" altLang="en-US"/>
              <a:t>OR </a:t>
            </a:r>
            <a:r>
              <a:rPr lang="en-US" altLang="en-US">
                <a:solidFill>
                  <a:srgbClr val="FF5050"/>
                </a:solidFill>
              </a:rPr>
              <a:t>“WHAT”</a:t>
            </a:r>
            <a:r>
              <a:rPr lang="en-US" altLang="en-US"/>
              <a:t>  RODE THE BICYCLE?  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altLang="en-US">
                <a:solidFill>
                  <a:srgbClr val="990099"/>
                </a:solidFill>
              </a:rPr>
              <a:t>ANSWER = JOHN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altLang="en-US">
                <a:solidFill>
                  <a:srgbClr val="FFFF00"/>
                </a:solidFill>
              </a:rPr>
              <a:t>JOHN</a:t>
            </a:r>
            <a:r>
              <a:rPr lang="en-US" altLang="en-US"/>
              <a:t> IS THE SUBJECT OF THE  SENTENCE</a:t>
            </a:r>
          </a:p>
          <a:p>
            <a:pPr>
              <a:buFont typeface="Monotype Sorts" pitchFamily="2" charset="2"/>
              <a:buNone/>
              <a:defRPr/>
            </a:pPr>
            <a:endParaRPr lang="en-US" altLang="en-US"/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2376489" y="5840413"/>
            <a:ext cx="70056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/>
              <a:t>He, she, I, who, they, we, are always subjects</a:t>
            </a:r>
          </a:p>
        </p:txBody>
      </p:sp>
    </p:spTree>
    <p:extLst>
      <p:ext uri="{BB962C8B-B14F-4D97-AF65-F5344CB8AC3E}">
        <p14:creationId xmlns:p14="http://schemas.microsoft.com/office/powerpoint/2010/main" val="257066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 build="p"/>
      <p:bldP spid="50183" grpId="0"/>
      <p:bldP spid="50184" grpId="0" build="p"/>
      <p:bldP spid="501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2738" y="274638"/>
            <a:ext cx="7358062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altLang="en-US"/>
              <a:t>THE FINITE VERB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852738" y="2206626"/>
            <a:ext cx="7358062" cy="6699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buFont typeface="Monotype Sorts" pitchFamily="2" charset="2"/>
              <a:buNone/>
              <a:defRPr/>
            </a:pPr>
            <a:r>
              <a:rPr lang="en-US" altLang="en-US"/>
              <a:t>THE </a:t>
            </a:r>
            <a:r>
              <a:rPr lang="en-US" altLang="en-US">
                <a:solidFill>
                  <a:srgbClr val="FF9900"/>
                </a:solidFill>
              </a:rPr>
              <a:t>FINITE</a:t>
            </a:r>
            <a:r>
              <a:rPr lang="en-US" altLang="en-US"/>
              <a:t> VERB MUST HAVE: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829051" y="3111501"/>
            <a:ext cx="5229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2852739" y="2941639"/>
            <a:ext cx="45100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</a:rPr>
              <a:t>A SUBJECT</a:t>
            </a:r>
            <a:r>
              <a:rPr lang="en-US" altLang="en-US"/>
              <a:t> 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3829050" y="3643314"/>
            <a:ext cx="4510088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accent1"/>
                </a:solidFill>
              </a:rPr>
              <a:t>NUMBER</a:t>
            </a:r>
          </a:p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accent1"/>
                </a:solidFill>
              </a:rPr>
              <a:t>(SINGULAR OR PLURAL)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5272088" y="5151439"/>
            <a:ext cx="5395912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00"/>
                </a:solidFill>
              </a:rPr>
              <a:t>TENSE</a:t>
            </a:r>
          </a:p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FF00"/>
                </a:solidFill>
              </a:rPr>
              <a:t>(PAST, PRESENT, FUTURE)</a:t>
            </a:r>
          </a:p>
        </p:txBody>
      </p:sp>
    </p:spTree>
    <p:extLst>
      <p:ext uri="{BB962C8B-B14F-4D97-AF65-F5344CB8AC3E}">
        <p14:creationId xmlns:p14="http://schemas.microsoft.com/office/powerpoint/2010/main" val="147164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/>
      <p:bldP spid="55301" grpId="0"/>
      <p:bldP spid="55302" grpId="0"/>
      <p:bldP spid="5530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463800" y="2057401"/>
            <a:ext cx="4038600" cy="5937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buFont typeface="Monotype Sorts" pitchFamily="2" charset="2"/>
              <a:buNone/>
              <a:defRPr/>
            </a:pPr>
            <a:r>
              <a:rPr lang="en-US" altLang="en-US" dirty="0">
                <a:solidFill>
                  <a:srgbClr val="FFFF00"/>
                </a:solidFill>
              </a:rPr>
              <a:t>Do not</a:t>
            </a:r>
            <a:r>
              <a:rPr lang="en-US" altLang="en-US" dirty="0"/>
              <a:t> take </a:t>
            </a:r>
            <a:r>
              <a:rPr lang="en-US" altLang="en-US" dirty="0" smtClean="0"/>
              <a:t>a direct </a:t>
            </a:r>
            <a:r>
              <a:rPr lang="en-US" altLang="en-US" dirty="0" smtClean="0">
                <a:solidFill>
                  <a:srgbClr val="FFFF00"/>
                </a:solidFill>
              </a:rPr>
              <a:t>object</a:t>
            </a:r>
            <a:r>
              <a:rPr lang="en-US" altLang="en-US" dirty="0">
                <a:solidFill>
                  <a:srgbClr val="FFFF00"/>
                </a:solidFill>
              </a:rPr>
              <a:t>. </a:t>
            </a:r>
          </a:p>
          <a:p>
            <a:pPr>
              <a:buFont typeface="Monotype Sorts" pitchFamily="2" charset="2"/>
              <a:buNone/>
              <a:defRPr/>
            </a:pPr>
            <a:endParaRPr lang="en-US" altLang="en-US" dirty="0">
              <a:solidFill>
                <a:srgbClr val="FFFF00"/>
              </a:solidFill>
            </a:endParaRPr>
          </a:p>
          <a:p>
            <a:pPr>
              <a:buFont typeface="Monotype Sorts" pitchFamily="2" charset="2"/>
              <a:buNone/>
              <a:defRPr/>
            </a:pPr>
            <a:endParaRPr lang="en-US" altLang="en-US" dirty="0">
              <a:solidFill>
                <a:srgbClr val="FFFF00"/>
              </a:solidFill>
            </a:endParaRPr>
          </a:p>
          <a:p>
            <a:pPr>
              <a:defRPr/>
            </a:pPr>
            <a:endParaRPr lang="en-US" altLang="en-US" dirty="0">
              <a:solidFill>
                <a:schemeClr val="accent1"/>
              </a:solidFill>
            </a:endParaRPr>
          </a:p>
          <a:p>
            <a:pPr>
              <a:buFont typeface="Monotype Sorts" pitchFamily="2" charset="2"/>
              <a:buNone/>
              <a:defRPr/>
            </a:pPr>
            <a:endParaRPr lang="en-US" altLang="en-US" dirty="0">
              <a:solidFill>
                <a:schemeClr val="accent1"/>
              </a:solidFill>
            </a:endParaRPr>
          </a:p>
        </p:txBody>
      </p:sp>
      <p:sp>
        <p:nvSpPr>
          <p:cNvPr id="62468" name="WordArt 4" descr="Narrow vertical"/>
          <p:cNvSpPr>
            <a:spLocks noChangeArrowheads="1" noChangeShapeType="1" noTextEdit="1"/>
          </p:cNvSpPr>
          <p:nvPr/>
        </p:nvSpPr>
        <p:spPr bwMode="auto">
          <a:xfrm>
            <a:off x="3309939" y="325438"/>
            <a:ext cx="5572125" cy="108426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ZA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INTRANSITIVE VERBS</a:t>
            </a:r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3130551" y="2651126"/>
            <a:ext cx="4456113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/>
              <a:t>He </a:t>
            </a:r>
            <a:r>
              <a:rPr lang="en-US" altLang="en-US" dirty="0" smtClean="0"/>
              <a:t>schemes about over throwing the government </a:t>
            </a: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2971074" y="4793890"/>
            <a:ext cx="5156200" cy="1437094"/>
          </a:xfrm>
        </p:spPr>
        <p:txBody>
          <a:bodyPr/>
          <a:lstStyle/>
          <a:p>
            <a:r>
              <a:rPr lang="en-ZA" b="1" dirty="0" smtClean="0"/>
              <a:t>Transitive verbs </a:t>
            </a:r>
            <a:r>
              <a:rPr lang="en-ZA" dirty="0" smtClean="0"/>
              <a:t>take a direct object </a:t>
            </a:r>
          </a:p>
          <a:p>
            <a:pPr lvl="1"/>
            <a:r>
              <a:rPr lang="en-ZA" dirty="0" smtClean="0"/>
              <a:t>He schemes with </a:t>
            </a:r>
            <a:r>
              <a:rPr lang="en-ZA" dirty="0" smtClean="0">
                <a:solidFill>
                  <a:srgbClr val="FF0000"/>
                </a:solidFill>
              </a:rPr>
              <a:t>Simon</a:t>
            </a:r>
            <a:r>
              <a:rPr lang="en-ZA" dirty="0" smtClean="0"/>
              <a:t> about trying to overthrow the government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99863" y="4976949"/>
            <a:ext cx="2508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SIMON IS THE DIRECT OBJECT!</a:t>
            </a:r>
            <a:endParaRPr lang="en-ZA" dirty="0"/>
          </a:p>
        </p:txBody>
      </p:sp>
      <p:cxnSp>
        <p:nvCxnSpPr>
          <p:cNvPr id="5" name="Straight Arrow Connector 4"/>
          <p:cNvCxnSpPr>
            <a:endCxn id="3" idx="1"/>
          </p:cNvCxnSpPr>
          <p:nvPr/>
        </p:nvCxnSpPr>
        <p:spPr>
          <a:xfrm>
            <a:off x="7889966" y="5251269"/>
            <a:ext cx="809897" cy="48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16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  <p:bldP spid="624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813051" y="2825750"/>
            <a:ext cx="4721225" cy="1892300"/>
          </a:xfrm>
          <a:noFill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buFont typeface="Monotype Sorts" pitchFamily="2" charset="2"/>
              <a:buNone/>
              <a:defRPr/>
            </a:pPr>
            <a:r>
              <a:rPr lang="en-US" altLang="en-US" dirty="0"/>
              <a:t>Auxiliary verbs help to form the main verb.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altLang="en-US" dirty="0"/>
              <a:t>They give the 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TENSE</a:t>
            </a:r>
            <a:r>
              <a:rPr lang="en-US" altLang="en-US" dirty="0">
                <a:solidFill>
                  <a:srgbClr val="FF5050"/>
                </a:solidFill>
              </a:rPr>
              <a:t> </a:t>
            </a:r>
            <a:r>
              <a:rPr lang="en-US" altLang="en-US" dirty="0"/>
              <a:t>TO THE VERB.</a:t>
            </a:r>
          </a:p>
        </p:txBody>
      </p:sp>
      <p:sp>
        <p:nvSpPr>
          <p:cNvPr id="59396" name="WordArt 4"/>
          <p:cNvSpPr>
            <a:spLocks noChangeArrowheads="1" noChangeShapeType="1" noTextEdit="1"/>
          </p:cNvSpPr>
          <p:nvPr/>
        </p:nvSpPr>
        <p:spPr bwMode="auto">
          <a:xfrm rot="20915812">
            <a:off x="3354388" y="671514"/>
            <a:ext cx="4875212" cy="15335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89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707070"/>
              </a:contourClr>
            </a:sp3d>
          </a:bodyPr>
          <a:lstStyle/>
          <a:p>
            <a:pPr algn="ctr"/>
            <a:r>
              <a:rPr lang="en-ZA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 panose="020B0806030902050204" pitchFamily="34" charset="0"/>
              </a:rPr>
              <a:t>AUXILIARY VERBS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2813051" y="4703763"/>
            <a:ext cx="74771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</a:rPr>
              <a:t>May, might, should, could, will, shall, have, had, can, could have, should have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2376488" y="5653088"/>
            <a:ext cx="79486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/>
              <a:t>Superham </a:t>
            </a:r>
            <a:r>
              <a:rPr lang="en-US" altLang="en-US" sz="2800" b="1">
                <a:solidFill>
                  <a:srgbClr val="FFFF00"/>
                </a:solidFill>
              </a:rPr>
              <a:t>might have</a:t>
            </a:r>
            <a:r>
              <a:rPr lang="en-US" altLang="en-US" sz="2800" b="1"/>
              <a:t> helped us if he </a:t>
            </a:r>
            <a:r>
              <a:rPr lang="en-US" altLang="en-US" sz="2800" b="1">
                <a:solidFill>
                  <a:srgbClr val="FFFF00"/>
                </a:solidFill>
              </a:rPr>
              <a:t>had</a:t>
            </a:r>
            <a:r>
              <a:rPr lang="en-US" altLang="en-US" sz="2800" b="1"/>
              <a:t> been quick enough</a:t>
            </a:r>
          </a:p>
        </p:txBody>
      </p:sp>
    </p:spTree>
    <p:extLst>
      <p:ext uri="{BB962C8B-B14F-4D97-AF65-F5344CB8AC3E}">
        <p14:creationId xmlns:p14="http://schemas.microsoft.com/office/powerpoint/2010/main" val="61095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/>
      <p:bldP spid="59399" grpId="0"/>
      <p:bldP spid="594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800" dirty="0" smtClean="0"/>
              <a:t>The MOOD OF THE VERB	</a:t>
            </a:r>
            <a:endParaRPr lang="en-Z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800" dirty="0" smtClean="0"/>
              <a:t>Indicative </a:t>
            </a:r>
          </a:p>
          <a:p>
            <a:pPr lvl="1"/>
            <a:r>
              <a:rPr lang="en-ZA" sz="2400" dirty="0" smtClean="0"/>
              <a:t>Expresses fact or provides information </a:t>
            </a:r>
          </a:p>
          <a:p>
            <a:r>
              <a:rPr lang="en-ZA" sz="2800" dirty="0" smtClean="0"/>
              <a:t>Imperative</a:t>
            </a:r>
          </a:p>
          <a:p>
            <a:pPr lvl="1"/>
            <a:r>
              <a:rPr lang="en-ZA" sz="2400" dirty="0" smtClean="0"/>
              <a:t>Expresses instructions or commands</a:t>
            </a:r>
          </a:p>
          <a:p>
            <a:r>
              <a:rPr lang="en-ZA" sz="2800" dirty="0" smtClean="0"/>
              <a:t>Subjunctive</a:t>
            </a:r>
          </a:p>
          <a:p>
            <a:pPr lvl="1"/>
            <a:r>
              <a:rPr lang="en-ZA" sz="2400" dirty="0" smtClean="0"/>
              <a:t>Is used when something is unlikely or to express a wish, doubt or uncertainty 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3751198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/>
          <p:cNvSpPr>
            <a:spLocks noChangeArrowheads="1" noChangeShapeType="1" noTextEdit="1"/>
          </p:cNvSpPr>
          <p:nvPr/>
        </p:nvSpPr>
        <p:spPr bwMode="auto">
          <a:xfrm>
            <a:off x="3848100" y="0"/>
            <a:ext cx="5562600" cy="1752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ZA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107763" dir="8100000" algn="ctr" rotWithShape="0">
                    <a:srgbClr val="868686"/>
                  </a:outerShdw>
                </a:effectLst>
                <a:latin typeface="Impact" panose="020B0806030902050204" pitchFamily="34" charset="0"/>
              </a:rPr>
              <a:t>The Pronoun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590800" y="2133600"/>
            <a:ext cx="7924800" cy="838200"/>
          </a:xfrm>
          <a:prstGeom prst="rect">
            <a:avLst/>
          </a:prstGeom>
          <a:solidFill>
            <a:srgbClr val="996633"/>
          </a:solidFill>
          <a:ln>
            <a:noFill/>
          </a:ln>
          <a:effectLst>
            <a:outerShdw dist="107763" dir="135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2F0303"/>
                </a:solidFill>
              </a:rPr>
              <a:t>The pronoun is a word used in place of one or more nouns.</a:t>
            </a:r>
          </a:p>
          <a:p>
            <a:pPr algn="ctr"/>
            <a:r>
              <a:rPr lang="en-US" altLang="en-US" sz="2400" b="1">
                <a:solidFill>
                  <a:srgbClr val="2F0303"/>
                </a:solidFill>
              </a:rPr>
              <a:t>It may </a:t>
            </a:r>
            <a:r>
              <a:rPr lang="en-US" altLang="en-US" sz="2400" b="1" i="1">
                <a:solidFill>
                  <a:srgbClr val="000000"/>
                </a:solidFill>
              </a:rPr>
              <a:t>stand for</a:t>
            </a:r>
            <a:r>
              <a:rPr lang="en-US" altLang="en-US" sz="2400" b="1">
                <a:solidFill>
                  <a:srgbClr val="2F0303"/>
                </a:solidFill>
              </a:rPr>
              <a:t> a person, place, thing, or idea.</a:t>
            </a: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 rot="20338614">
            <a:off x="1943100" y="2351089"/>
            <a:ext cx="1728788" cy="3400425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20099989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 b="1" i="1">
                <a:solidFill>
                  <a:srgbClr val="000099"/>
                </a:solidFill>
              </a:rPr>
              <a:t>Personal</a:t>
            </a:r>
          </a:p>
          <a:p>
            <a:pPr algn="ctr"/>
            <a:r>
              <a:rPr lang="en-US" altLang="en-US" sz="1800" b="1" i="1">
                <a:solidFill>
                  <a:srgbClr val="000099"/>
                </a:solidFill>
              </a:rPr>
              <a:t> Pronouns</a:t>
            </a:r>
            <a:endParaRPr lang="en-US" altLang="en-US" sz="1800" b="1">
              <a:solidFill>
                <a:srgbClr val="000099"/>
              </a:solidFill>
            </a:endParaRPr>
          </a:p>
          <a:p>
            <a:pPr algn="ctr"/>
            <a:r>
              <a:rPr lang="en-US" altLang="en-US" sz="1600" b="1">
                <a:solidFill>
                  <a:srgbClr val="2F0303"/>
                </a:solidFill>
              </a:rPr>
              <a:t>I, me, mine</a:t>
            </a:r>
          </a:p>
          <a:p>
            <a:pPr algn="ctr"/>
            <a:r>
              <a:rPr lang="en-US" altLang="en-US" sz="1400" b="1">
                <a:solidFill>
                  <a:srgbClr val="2F0303"/>
                </a:solidFill>
              </a:rPr>
              <a:t>you, your, yours</a:t>
            </a:r>
          </a:p>
          <a:p>
            <a:pPr algn="ctr"/>
            <a:r>
              <a:rPr lang="en-US" altLang="en-US" sz="1400" b="1">
                <a:solidFill>
                  <a:srgbClr val="2F0303"/>
                </a:solidFill>
              </a:rPr>
              <a:t>she, her, hers,</a:t>
            </a:r>
          </a:p>
          <a:p>
            <a:pPr algn="ctr"/>
            <a:r>
              <a:rPr lang="en-US" altLang="en-US" sz="1400" b="1">
                <a:solidFill>
                  <a:srgbClr val="2F0303"/>
                </a:solidFill>
              </a:rPr>
              <a:t>it, its</a:t>
            </a:r>
          </a:p>
          <a:p>
            <a:pPr algn="ctr"/>
            <a:r>
              <a:rPr lang="en-US" altLang="en-US" sz="1400" b="1">
                <a:solidFill>
                  <a:srgbClr val="2F0303"/>
                </a:solidFill>
              </a:rPr>
              <a:t>we,us, our, ours</a:t>
            </a:r>
          </a:p>
          <a:p>
            <a:pPr algn="ctr"/>
            <a:r>
              <a:rPr lang="en-US" altLang="en-US" sz="1400" b="1">
                <a:solidFill>
                  <a:srgbClr val="2F0303"/>
                </a:solidFill>
              </a:rPr>
              <a:t>they, them, their, </a:t>
            </a:r>
          </a:p>
          <a:p>
            <a:pPr algn="ctr"/>
            <a:r>
              <a:rPr lang="en-US" altLang="en-US" sz="1400" b="1">
                <a:solidFill>
                  <a:srgbClr val="2F0303"/>
                </a:solidFill>
              </a:rPr>
              <a:t>theirs</a:t>
            </a:r>
          </a:p>
          <a:p>
            <a:pPr algn="ctr"/>
            <a:r>
              <a:rPr lang="en-US" altLang="en-US" sz="1400" b="1">
                <a:solidFill>
                  <a:srgbClr val="2F0303"/>
                </a:solidFill>
              </a:rPr>
              <a:t>myself</a:t>
            </a:r>
          </a:p>
          <a:p>
            <a:pPr algn="ctr"/>
            <a:r>
              <a:rPr lang="en-US" altLang="en-US" sz="1400" b="1">
                <a:solidFill>
                  <a:srgbClr val="2F0303"/>
                </a:solidFill>
              </a:rPr>
              <a:t>yourself</a:t>
            </a:r>
            <a:endParaRPr lang="en-US" altLang="en-US" sz="2000" b="1"/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4171950" y="2965450"/>
            <a:ext cx="2819400" cy="2286000"/>
          </a:xfrm>
          <a:prstGeom prst="flowChartPreparation">
            <a:avLst/>
          </a:prstGeom>
          <a:solidFill>
            <a:srgbClr val="66FFCC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66FFCC"/>
            </a:extrusionClr>
            <a:contourClr>
              <a:srgbClr val="66FFCC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 b="1" i="1">
                <a:solidFill>
                  <a:srgbClr val="000099"/>
                </a:solidFill>
              </a:rPr>
              <a:t>Indefinite Pronouns</a:t>
            </a:r>
            <a:endParaRPr lang="en-US" altLang="en-US" sz="1800">
              <a:solidFill>
                <a:srgbClr val="2F0303"/>
              </a:solidFill>
            </a:endParaRPr>
          </a:p>
          <a:p>
            <a:pPr algn="ctr"/>
            <a:r>
              <a:rPr lang="en-US" altLang="en-US" sz="1600" b="1">
                <a:solidFill>
                  <a:srgbClr val="2F0303"/>
                </a:solidFill>
              </a:rPr>
              <a:t>Anybody</a:t>
            </a:r>
          </a:p>
          <a:p>
            <a:pPr algn="ctr"/>
            <a:r>
              <a:rPr lang="en-US" altLang="en-US" sz="1600" b="1">
                <a:solidFill>
                  <a:srgbClr val="2F0303"/>
                </a:solidFill>
              </a:rPr>
              <a:t>Each</a:t>
            </a:r>
          </a:p>
          <a:p>
            <a:pPr algn="ctr"/>
            <a:r>
              <a:rPr lang="en-US" altLang="en-US" sz="1600" b="1">
                <a:solidFill>
                  <a:srgbClr val="2F0303"/>
                </a:solidFill>
              </a:rPr>
              <a:t>everyone </a:t>
            </a:r>
          </a:p>
          <a:p>
            <a:pPr algn="ctr"/>
            <a:r>
              <a:rPr lang="en-US" altLang="en-US" sz="1600" b="1">
                <a:solidFill>
                  <a:srgbClr val="2F0303"/>
                </a:solidFill>
              </a:rPr>
              <a:t>none</a:t>
            </a:r>
          </a:p>
          <a:p>
            <a:pPr algn="ctr"/>
            <a:r>
              <a:rPr lang="en-US" altLang="en-US" sz="1600" b="1">
                <a:solidFill>
                  <a:srgbClr val="2F0303"/>
                </a:solidFill>
              </a:rPr>
              <a:t>someone, one, etc.</a:t>
            </a:r>
            <a:endParaRPr lang="en-US" altLang="en-US" sz="2400">
              <a:solidFill>
                <a:srgbClr val="2F0303"/>
              </a:solidFill>
            </a:endParaRPr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 rot="634867">
            <a:off x="6645275" y="5033963"/>
            <a:ext cx="3733800" cy="1828800"/>
          </a:xfrm>
          <a:prstGeom prst="flowChartAlternateProcess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EAEAEA"/>
            </a:extrusionClr>
            <a:contourClr>
              <a:srgbClr val="EAEAEA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 i="1">
                <a:solidFill>
                  <a:srgbClr val="000099"/>
                </a:solidFill>
              </a:rPr>
              <a:t>Interrogative Pronouns</a:t>
            </a:r>
            <a:endParaRPr lang="en-US" altLang="en-US" sz="1600" b="1"/>
          </a:p>
          <a:p>
            <a:pPr algn="ctr"/>
            <a:r>
              <a:rPr lang="en-US" altLang="en-US" sz="1600" b="1">
                <a:solidFill>
                  <a:srgbClr val="2F0303"/>
                </a:solidFill>
              </a:rPr>
              <a:t>who</a:t>
            </a:r>
          </a:p>
          <a:p>
            <a:pPr algn="ctr"/>
            <a:r>
              <a:rPr lang="en-US" altLang="en-US" sz="1600" b="1">
                <a:solidFill>
                  <a:srgbClr val="2F0303"/>
                </a:solidFill>
              </a:rPr>
              <a:t>whom</a:t>
            </a:r>
          </a:p>
          <a:p>
            <a:pPr algn="ctr"/>
            <a:r>
              <a:rPr lang="en-US" altLang="en-US" sz="1600" b="1">
                <a:solidFill>
                  <a:srgbClr val="2F0303"/>
                </a:solidFill>
              </a:rPr>
              <a:t>what</a:t>
            </a:r>
          </a:p>
          <a:p>
            <a:pPr algn="ctr"/>
            <a:r>
              <a:rPr lang="en-US" altLang="en-US" sz="1600" b="1">
                <a:solidFill>
                  <a:srgbClr val="2F0303"/>
                </a:solidFill>
              </a:rPr>
              <a:t>which</a:t>
            </a:r>
          </a:p>
          <a:p>
            <a:pPr algn="ctr"/>
            <a:r>
              <a:rPr lang="en-US" altLang="en-US" sz="1600" b="1">
                <a:solidFill>
                  <a:srgbClr val="2F0303"/>
                </a:solidFill>
              </a:rPr>
              <a:t>whose</a:t>
            </a:r>
            <a:endParaRPr lang="en-US" altLang="en-US" sz="2000" b="1">
              <a:solidFill>
                <a:srgbClr val="2F0303"/>
              </a:solidFill>
            </a:endParaRPr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 rot="4939">
            <a:off x="7772400" y="3162300"/>
            <a:ext cx="3276600" cy="1905000"/>
          </a:xfrm>
          <a:prstGeom prst="hexagon">
            <a:avLst>
              <a:gd name="adj" fmla="val 43000"/>
              <a:gd name="vf" fmla="val 115470"/>
            </a:avLst>
          </a:prstGeom>
          <a:solidFill>
            <a:srgbClr val="FF66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  <a:contourClr>
              <a:srgbClr val="FF66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400"/>
          </a:p>
          <a:p>
            <a:pPr algn="ctr"/>
            <a:r>
              <a:rPr lang="en-US" altLang="en-US" sz="2000" b="1" i="1">
                <a:solidFill>
                  <a:srgbClr val="000099"/>
                </a:solidFill>
              </a:rPr>
              <a:t>Demonstrative Pronouns</a:t>
            </a:r>
            <a:endParaRPr lang="en-US" altLang="en-US" sz="2000"/>
          </a:p>
          <a:p>
            <a:pPr algn="ctr"/>
            <a:r>
              <a:rPr lang="en-US" altLang="en-US" sz="2000">
                <a:solidFill>
                  <a:srgbClr val="2F0303"/>
                </a:solidFill>
              </a:rPr>
              <a:t>this</a:t>
            </a:r>
          </a:p>
          <a:p>
            <a:pPr algn="ctr"/>
            <a:r>
              <a:rPr lang="en-US" altLang="en-US" sz="2000">
                <a:solidFill>
                  <a:srgbClr val="2F0303"/>
                </a:solidFill>
              </a:rPr>
              <a:t>that</a:t>
            </a:r>
          </a:p>
          <a:p>
            <a:pPr algn="ctr"/>
            <a:r>
              <a:rPr lang="en-US" altLang="en-US" sz="2000">
                <a:solidFill>
                  <a:srgbClr val="2F0303"/>
                </a:solidFill>
              </a:rPr>
              <a:t>these</a:t>
            </a:r>
          </a:p>
          <a:p>
            <a:pPr algn="ctr"/>
            <a:r>
              <a:rPr lang="en-US" altLang="en-US" sz="2000">
                <a:solidFill>
                  <a:srgbClr val="2F0303"/>
                </a:solidFill>
              </a:rPr>
              <a:t>those</a:t>
            </a:r>
            <a:endParaRPr lang="en-US" altLang="en-US" sz="2400">
              <a:solidFill>
                <a:srgbClr val="2F0303"/>
              </a:solidFill>
            </a:endParaRPr>
          </a:p>
        </p:txBody>
      </p:sp>
      <p:sp>
        <p:nvSpPr>
          <p:cNvPr id="2" name="Flowchart: Magnetic Disk 1"/>
          <p:cNvSpPr/>
          <p:nvPr/>
        </p:nvSpPr>
        <p:spPr bwMode="auto">
          <a:xfrm>
            <a:off x="3740727" y="5676900"/>
            <a:ext cx="2812474" cy="1181100"/>
          </a:xfrm>
          <a:prstGeom prst="flowChartMagneticDisk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ZA" b="1" i="1" dirty="0">
                <a:solidFill>
                  <a:schemeClr val="bg1">
                    <a:lumMod val="50000"/>
                  </a:schemeClr>
                </a:solidFill>
              </a:rPr>
              <a:t>Relative Pronouns</a:t>
            </a:r>
          </a:p>
          <a:p>
            <a:pPr algn="ctr">
              <a:defRPr/>
            </a:pPr>
            <a:r>
              <a:rPr lang="en-ZA" sz="1600" dirty="0">
                <a:solidFill>
                  <a:schemeClr val="bg1">
                    <a:lumMod val="50000"/>
                  </a:schemeClr>
                </a:solidFill>
              </a:rPr>
              <a:t>That, who, which</a:t>
            </a:r>
            <a:endParaRPr lang="en-ZA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99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 autoUpdateAnimBg="0"/>
      <p:bldP spid="28676" grpId="0" animBg="1" autoUpdateAnimBg="0"/>
      <p:bldP spid="28677" grpId="0" animBg="1" autoUpdateAnimBg="0"/>
      <p:bldP spid="28678" grpId="0" animBg="1" autoUpdateAnimBg="0"/>
      <p:bldP spid="28679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WordArt 8"/>
          <p:cNvSpPr>
            <a:spLocks noChangeArrowheads="1" noChangeShapeType="1" noTextEdit="1"/>
          </p:cNvSpPr>
          <p:nvPr/>
        </p:nvSpPr>
        <p:spPr bwMode="auto">
          <a:xfrm>
            <a:off x="2743201" y="228600"/>
            <a:ext cx="7459663" cy="127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DCEBF5"/>
              </a:contourClr>
            </a:sp3d>
          </a:bodyPr>
          <a:lstStyle/>
          <a:p>
            <a:pPr algn="ctr"/>
            <a:r>
              <a:rPr lang="en-ZA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The Adjective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2743200" y="2044700"/>
            <a:ext cx="3810000" cy="10414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/>
              <a:t>Qualifies or describes a</a:t>
            </a:r>
          </a:p>
          <a:p>
            <a:pPr algn="ctr"/>
            <a:r>
              <a:rPr lang="en-US" altLang="en-US" sz="2400"/>
              <a:t> noun or pronoun</a:t>
            </a:r>
            <a:r>
              <a:rPr lang="en-US" altLang="en-US" sz="1800"/>
              <a:t>.</a:t>
            </a: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2743200" y="4021138"/>
            <a:ext cx="3810000" cy="11287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dirty="0">
                <a:solidFill>
                  <a:srgbClr val="FF0000"/>
                </a:solidFill>
              </a:rPr>
              <a:t>Is that a </a:t>
            </a:r>
            <a:r>
              <a:rPr lang="en-US" altLang="en-US" sz="2800" u="sng" dirty="0">
                <a:solidFill>
                  <a:srgbClr val="FF0000"/>
                </a:solidFill>
              </a:rPr>
              <a:t>wool</a:t>
            </a:r>
            <a:r>
              <a:rPr lang="en-US" altLang="en-US" sz="2800" dirty="0">
                <a:solidFill>
                  <a:srgbClr val="FF0000"/>
                </a:solidFill>
              </a:rPr>
              <a:t> sweater?</a:t>
            </a: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2743200" y="5149850"/>
            <a:ext cx="3810000" cy="10096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FF0000"/>
                </a:solidFill>
              </a:rPr>
              <a:t>Just give me </a:t>
            </a:r>
            <a:r>
              <a:rPr lang="en-US" altLang="en-US" sz="2800" u="sng" dirty="0">
                <a:solidFill>
                  <a:srgbClr val="FF0000"/>
                </a:solidFill>
              </a:rPr>
              <a:t>five</a:t>
            </a:r>
            <a:r>
              <a:rPr lang="en-US" altLang="en-US" sz="2800" dirty="0">
                <a:solidFill>
                  <a:srgbClr val="FF0000"/>
                </a:solidFill>
              </a:rPr>
              <a:t> minutes.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2743200" y="3086100"/>
            <a:ext cx="3810000" cy="9350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FF0000"/>
                </a:solidFill>
              </a:rPr>
              <a:t>Did you lose your </a:t>
            </a:r>
            <a:r>
              <a:rPr lang="en-US" altLang="en-US" sz="2800" u="sng" dirty="0">
                <a:solidFill>
                  <a:srgbClr val="FF0000"/>
                </a:solidFill>
              </a:rPr>
              <a:t>address</a:t>
            </a:r>
            <a:endParaRPr lang="en-US" altLang="en-US" sz="2800" dirty="0">
              <a:solidFill>
                <a:srgbClr val="FF0000"/>
              </a:solidFill>
            </a:endParaRPr>
          </a:p>
          <a:p>
            <a:pPr algn="ctr"/>
            <a:r>
              <a:rPr lang="en-US" altLang="en-US" sz="2800" dirty="0">
                <a:solidFill>
                  <a:srgbClr val="FF0000"/>
                </a:solidFill>
              </a:rPr>
              <a:t>book?</a:t>
            </a:r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6705600" y="2044700"/>
            <a:ext cx="3810000" cy="10414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/>
              <a:t>Answers  these questions:</a:t>
            </a:r>
          </a:p>
        </p:txBody>
      </p:sp>
      <p:sp>
        <p:nvSpPr>
          <p:cNvPr id="24584" name="Rectangle 19"/>
          <p:cNvSpPr>
            <a:spLocks noChangeArrowheads="1"/>
          </p:cNvSpPr>
          <p:nvPr/>
        </p:nvSpPr>
        <p:spPr bwMode="auto">
          <a:xfrm>
            <a:off x="6705600" y="3086100"/>
            <a:ext cx="3810000" cy="9350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ZA" altLang="en-US"/>
          </a:p>
        </p:txBody>
      </p:sp>
      <p:sp>
        <p:nvSpPr>
          <p:cNvPr id="24585" name="Rectangle 21"/>
          <p:cNvSpPr>
            <a:spLocks noChangeArrowheads="1"/>
          </p:cNvSpPr>
          <p:nvPr/>
        </p:nvSpPr>
        <p:spPr bwMode="auto">
          <a:xfrm>
            <a:off x="6705600" y="4021138"/>
            <a:ext cx="3810000" cy="11287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ZA" altLang="en-US"/>
          </a:p>
        </p:txBody>
      </p:sp>
      <p:sp>
        <p:nvSpPr>
          <p:cNvPr id="15382" name="WordArt 22"/>
          <p:cNvSpPr>
            <a:spLocks noChangeArrowheads="1" noChangeShapeType="1" noTextEdit="1"/>
          </p:cNvSpPr>
          <p:nvPr/>
        </p:nvSpPr>
        <p:spPr bwMode="auto">
          <a:xfrm>
            <a:off x="7229475" y="4157663"/>
            <a:ext cx="2762250" cy="855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ZA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What kind?</a:t>
            </a:r>
          </a:p>
        </p:txBody>
      </p:sp>
      <p:sp>
        <p:nvSpPr>
          <p:cNvPr id="15383" name="WordArt 23"/>
          <p:cNvSpPr>
            <a:spLocks noChangeArrowheads="1" noChangeShapeType="1" noTextEdit="1"/>
          </p:cNvSpPr>
          <p:nvPr/>
        </p:nvSpPr>
        <p:spPr bwMode="auto">
          <a:xfrm>
            <a:off x="7416801" y="3209925"/>
            <a:ext cx="2170113" cy="687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ZA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Which?</a:t>
            </a:r>
          </a:p>
        </p:txBody>
      </p:sp>
      <p:sp>
        <p:nvSpPr>
          <p:cNvPr id="15384" name="WordArt 24"/>
          <p:cNvSpPr>
            <a:spLocks noChangeArrowheads="1" noChangeShapeType="1" noTextEdit="1"/>
          </p:cNvSpPr>
          <p:nvPr/>
        </p:nvSpPr>
        <p:spPr bwMode="auto">
          <a:xfrm>
            <a:off x="6753225" y="5149850"/>
            <a:ext cx="3716338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ZA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How many?</a:t>
            </a:r>
          </a:p>
        </p:txBody>
      </p:sp>
      <p:pic>
        <p:nvPicPr>
          <p:cNvPr id="15389" name="Picture 29" descr="AMCONF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3600" y="3333750"/>
            <a:ext cx="11001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/>
      <p:bldP spid="15373" grpId="0"/>
      <p:bldP spid="15375" grpId="0"/>
      <p:bldP spid="15377" grpId="0"/>
      <p:bldP spid="153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Types of Adjectives		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Descriptive adjective (what kind?) – describe the noun</a:t>
            </a:r>
          </a:p>
          <a:p>
            <a:r>
              <a:rPr lang="en-ZA" dirty="0" smtClean="0"/>
              <a:t>Proper adjective – proper nouns used as adjective </a:t>
            </a:r>
          </a:p>
          <a:p>
            <a:r>
              <a:rPr lang="en-ZA" dirty="0" smtClean="0"/>
              <a:t>Adjectives of quantity (how many?) – two/many/several/few children</a:t>
            </a:r>
          </a:p>
          <a:p>
            <a:r>
              <a:rPr lang="en-ZA" dirty="0" smtClean="0"/>
              <a:t>Adjective of order (position) – he came first/second/third in the race</a:t>
            </a:r>
          </a:p>
          <a:p>
            <a:r>
              <a:rPr lang="en-ZA" dirty="0" smtClean="0"/>
              <a:t>Demonstrative adjective (which one?) -  this/that book</a:t>
            </a:r>
          </a:p>
          <a:p>
            <a:r>
              <a:rPr lang="en-ZA" dirty="0" smtClean="0"/>
              <a:t>Possessive adjective (belonging to) – my/his/her/our computer</a:t>
            </a:r>
          </a:p>
          <a:p>
            <a:r>
              <a:rPr lang="en-ZA" dirty="0" smtClean="0"/>
              <a:t>Interrogative adjective (which one?) – which/what/whose lesson</a:t>
            </a:r>
          </a:p>
          <a:p>
            <a:r>
              <a:rPr lang="en-ZA" dirty="0" smtClean="0"/>
              <a:t>Compound adjective – adjectives joined by a HYPHEN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6493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2670175" y="369888"/>
            <a:ext cx="7639050" cy="1200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ZA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07763" dir="13500000" algn="ctr" rotWithShape="0">
                    <a:srgbClr val="868686"/>
                  </a:outerShdw>
                </a:effectLst>
                <a:latin typeface="Arial Black" panose="020B0A04020102020204" pitchFamily="34" charset="0"/>
              </a:rPr>
              <a:t>The Adverb</a:t>
            </a: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2389189" y="1922464"/>
            <a:ext cx="3862387" cy="18002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/>
              <a:t>Modifies or describes</a:t>
            </a:r>
          </a:p>
          <a:p>
            <a:pPr algn="ctr"/>
            <a:r>
              <a:rPr lang="en-US" altLang="en-US" sz="2800"/>
              <a:t>a verb, an adjective,</a:t>
            </a:r>
          </a:p>
          <a:p>
            <a:pPr algn="ctr"/>
            <a:r>
              <a:rPr lang="en-US" altLang="en-US" sz="2800"/>
              <a:t>or another adverb.</a:t>
            </a:r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6727825" y="1922464"/>
            <a:ext cx="3722688" cy="18002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/>
              <a:t>Answers the questions:</a:t>
            </a:r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 rot="21294258">
            <a:off x="6678613" y="3073400"/>
            <a:ext cx="2811462" cy="1403350"/>
          </a:xfrm>
          <a:prstGeom prst="wedgeEllipseCallout">
            <a:avLst>
              <a:gd name="adj1" fmla="val -92028"/>
              <a:gd name="adj2" fmla="val 496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/>
              <a:t>How?</a:t>
            </a:r>
            <a:endParaRPr lang="en-US" altLang="en-US" sz="2800"/>
          </a:p>
        </p:txBody>
      </p:sp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2935289" y="3722688"/>
            <a:ext cx="2784475" cy="7159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/>
              <a:t>He ran </a:t>
            </a:r>
            <a:r>
              <a:rPr lang="en-US" altLang="en-US" sz="2800" u="sng"/>
              <a:t>quickly.</a:t>
            </a:r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2935289" y="4438650"/>
            <a:ext cx="2998787" cy="6413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/>
              <a:t>She left </a:t>
            </a:r>
            <a:r>
              <a:rPr lang="en-US" altLang="en-US" sz="2800" u="sng"/>
              <a:t>yesterday.</a:t>
            </a:r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 rot="564376">
            <a:off x="5884864" y="4110038"/>
            <a:ext cx="3570287" cy="969962"/>
          </a:xfrm>
          <a:prstGeom prst="wedgeEllipseCallout">
            <a:avLst>
              <a:gd name="adj1" fmla="val -47866"/>
              <a:gd name="adj2" fmla="val 458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/>
              <a:t>When?</a:t>
            </a:r>
          </a:p>
        </p:txBody>
      </p:sp>
      <p:sp>
        <p:nvSpPr>
          <p:cNvPr id="18443" name="Oval 11"/>
          <p:cNvSpPr>
            <a:spLocks noChangeArrowheads="1"/>
          </p:cNvSpPr>
          <p:nvPr/>
        </p:nvSpPr>
        <p:spPr bwMode="auto">
          <a:xfrm>
            <a:off x="2670175" y="5080001"/>
            <a:ext cx="2698750" cy="7461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/>
              <a:t>We went </a:t>
            </a:r>
            <a:r>
              <a:rPr lang="en-US" altLang="en-US" sz="2800" u="sng"/>
              <a:t>there.</a:t>
            </a:r>
            <a:endParaRPr lang="en-US" altLang="en-US" sz="2800"/>
          </a:p>
        </p:txBody>
      </p:sp>
      <p:sp>
        <p:nvSpPr>
          <p:cNvPr id="18444" name="AutoShape 12"/>
          <p:cNvSpPr>
            <a:spLocks noChangeArrowheads="1"/>
          </p:cNvSpPr>
          <p:nvPr/>
        </p:nvSpPr>
        <p:spPr bwMode="auto">
          <a:xfrm rot="21155760">
            <a:off x="5368926" y="5080001"/>
            <a:ext cx="3160713" cy="746125"/>
          </a:xfrm>
          <a:prstGeom prst="wedgeEllipseCallout">
            <a:avLst>
              <a:gd name="adj1" fmla="val -53491"/>
              <a:gd name="adj2" fmla="val -1642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/>
              <a:t>Where?</a:t>
            </a:r>
          </a:p>
        </p:txBody>
      </p:sp>
      <p:sp>
        <p:nvSpPr>
          <p:cNvPr id="18445" name="Oval 13"/>
          <p:cNvSpPr>
            <a:spLocks noChangeArrowheads="1"/>
          </p:cNvSpPr>
          <p:nvPr/>
        </p:nvSpPr>
        <p:spPr bwMode="auto">
          <a:xfrm>
            <a:off x="2389189" y="5826126"/>
            <a:ext cx="3862387" cy="1031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/>
              <a:t>It was </a:t>
            </a:r>
            <a:r>
              <a:rPr lang="en-US" altLang="en-US" sz="2800" u="sng"/>
              <a:t>too</a:t>
            </a:r>
            <a:r>
              <a:rPr lang="en-US" altLang="en-US" sz="2800"/>
              <a:t> hot!</a:t>
            </a:r>
          </a:p>
        </p:txBody>
      </p:sp>
      <p:sp>
        <p:nvSpPr>
          <p:cNvPr id="18446" name="AutoShape 14"/>
          <p:cNvSpPr>
            <a:spLocks noChangeArrowheads="1"/>
          </p:cNvSpPr>
          <p:nvPr/>
        </p:nvSpPr>
        <p:spPr bwMode="auto">
          <a:xfrm>
            <a:off x="6251576" y="5826126"/>
            <a:ext cx="4416425" cy="1031875"/>
          </a:xfrm>
          <a:prstGeom prst="wedgeEllipseCallout">
            <a:avLst>
              <a:gd name="adj1" fmla="val -65421"/>
              <a:gd name="adj2" fmla="val 2384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/>
              <a:t>To what degree or  how much?</a:t>
            </a:r>
          </a:p>
        </p:txBody>
      </p:sp>
      <p:graphicFrame>
        <p:nvGraphicFramePr>
          <p:cNvPr id="18447" name="Object 15"/>
          <p:cNvGraphicFramePr>
            <a:graphicFrameLocks noChangeAspect="1"/>
          </p:cNvGraphicFramePr>
          <p:nvPr/>
        </p:nvGraphicFramePr>
        <p:xfrm>
          <a:off x="9055101" y="3324225"/>
          <a:ext cx="1395413" cy="250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lip" r:id="rId4" imgW="1610010" imgH="4354399" progId="MS_ClipArt_Gallery.2">
                  <p:embed/>
                </p:oleObj>
              </mc:Choice>
              <mc:Fallback>
                <p:oleObj name="Clip" r:id="rId4" imgW="1610010" imgH="4354399" progId="MS_ClipArt_Gallery.2">
                  <p:embed/>
                  <p:pic>
                    <p:nvPicPr>
                      <p:cNvPr id="1844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5101" y="3324225"/>
                        <a:ext cx="1395413" cy="250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529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 autoUpdateAnimBg="0"/>
      <p:bldP spid="18438" grpId="0" animBg="1" autoUpdateAnimBg="0"/>
      <p:bldP spid="18439" grpId="0" animBg="1" autoUpdateAnimBg="0"/>
      <p:bldP spid="18440" grpId="0" animBg="1" autoUpdateAnimBg="0"/>
      <p:bldP spid="18441" grpId="0" animBg="1" autoUpdateAnimBg="0"/>
      <p:bldP spid="18442" grpId="0" animBg="1" autoUpdateAnimBg="0"/>
      <p:bldP spid="18443" grpId="0" animBg="1" autoUpdateAnimBg="0"/>
      <p:bldP spid="18444" grpId="0" animBg="1" autoUpdateAnimBg="0"/>
      <p:bldP spid="18445" grpId="0" animBg="1" autoUpdateAnimBg="0"/>
      <p:bldP spid="18446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2869474" y="530508"/>
            <a:ext cx="6705600" cy="1493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ZA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The Preposition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819400" y="2362200"/>
            <a:ext cx="7315200" cy="19050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dirty="0"/>
              <a:t>A </a:t>
            </a:r>
            <a:r>
              <a:rPr lang="en-US" altLang="en-US" sz="2800" b="1" i="1" u="sng" dirty="0"/>
              <a:t>preposition</a:t>
            </a:r>
            <a:r>
              <a:rPr lang="en-US" altLang="en-US" sz="2800" dirty="0"/>
              <a:t> introduces a noun or pronoun </a:t>
            </a:r>
          </a:p>
          <a:p>
            <a:pPr algn="ctr"/>
            <a:r>
              <a:rPr lang="en-US" altLang="en-US" sz="2800" dirty="0"/>
              <a:t>or a phrase or clause functioning in the sentence</a:t>
            </a:r>
          </a:p>
          <a:p>
            <a:pPr algn="ctr"/>
            <a:r>
              <a:rPr lang="en-US" altLang="en-US" sz="2800" dirty="0"/>
              <a:t>as a noun.  The word or word group that the</a:t>
            </a:r>
          </a:p>
          <a:p>
            <a:pPr algn="ctr"/>
            <a:r>
              <a:rPr lang="en-US" altLang="en-US" sz="2800" dirty="0"/>
              <a:t>preposition introduces is its</a:t>
            </a:r>
            <a:r>
              <a:rPr lang="en-US" altLang="en-US" sz="2800" b="1" i="1" dirty="0"/>
              <a:t> </a:t>
            </a:r>
            <a:r>
              <a:rPr lang="en-US" altLang="en-US" sz="2800" b="1" i="1" u="sng" dirty="0"/>
              <a:t>object</a:t>
            </a:r>
            <a:r>
              <a:rPr lang="en-US" altLang="en-US" sz="2800" dirty="0"/>
              <a:t>.</a:t>
            </a: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2514600" y="4267200"/>
            <a:ext cx="8153400" cy="2590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dirty="0"/>
              <a:t>They received a postcard </a:t>
            </a:r>
            <a:r>
              <a:rPr lang="en-US" altLang="en-US" sz="2800" u="sng" dirty="0"/>
              <a:t>from Bobby</a:t>
            </a:r>
            <a:r>
              <a:rPr lang="en-US" altLang="en-US" sz="2800" dirty="0"/>
              <a:t> telling </a:t>
            </a:r>
          </a:p>
          <a:p>
            <a:pPr algn="ctr"/>
            <a:endParaRPr lang="en-US" altLang="en-US" sz="2800" dirty="0"/>
          </a:p>
          <a:p>
            <a:pPr algn="ctr"/>
            <a:r>
              <a:rPr lang="en-US" altLang="en-US" sz="2800" u="sng" dirty="0"/>
              <a:t>about his trip</a:t>
            </a:r>
            <a:r>
              <a:rPr lang="en-US" altLang="en-US" sz="2800" dirty="0"/>
              <a:t> </a:t>
            </a:r>
            <a:r>
              <a:rPr lang="en-US" altLang="en-US" sz="2800" u="sng" dirty="0"/>
              <a:t>to Canada.</a:t>
            </a: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7086600" y="4419600"/>
            <a:ext cx="1143000" cy="6858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0219" y="12689"/>
                </a:moveTo>
                <a:cubicBezTo>
                  <a:pt x="20344" y="12067"/>
                  <a:pt x="20407" y="11434"/>
                  <a:pt x="20407" y="10800"/>
                </a:cubicBezTo>
                <a:cubicBezTo>
                  <a:pt x="20407" y="5494"/>
                  <a:pt x="16105" y="1193"/>
                  <a:pt x="10800" y="1193"/>
                </a:cubicBezTo>
                <a:cubicBezTo>
                  <a:pt x="5494" y="1193"/>
                  <a:pt x="1193" y="5494"/>
                  <a:pt x="1193" y="10800"/>
                </a:cubicBezTo>
                <a:cubicBezTo>
                  <a:pt x="1193" y="13001"/>
                  <a:pt x="1948" y="15135"/>
                  <a:pt x="3334" y="16846"/>
                </a:cubicBezTo>
                <a:lnTo>
                  <a:pt x="2406" y="17596"/>
                </a:lnTo>
                <a:cubicBezTo>
                  <a:pt x="849" y="15673"/>
                  <a:pt x="0" y="1327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513"/>
                  <a:pt x="21529" y="12225"/>
                  <a:pt x="21388" y="12924"/>
                </a:cubicBezTo>
                <a:lnTo>
                  <a:pt x="24036" y="13455"/>
                </a:lnTo>
                <a:lnTo>
                  <a:pt x="20155" y="16039"/>
                </a:lnTo>
                <a:lnTo>
                  <a:pt x="17572" y="12158"/>
                </a:lnTo>
                <a:lnTo>
                  <a:pt x="20219" y="12689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/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4800600" y="5562600"/>
            <a:ext cx="1676400" cy="3048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cubicBezTo>
                  <a:pt x="5400" y="11976"/>
                  <a:pt x="5784" y="13121"/>
                  <a:pt x="6494" y="14059"/>
                </a:cubicBezTo>
                <a:lnTo>
                  <a:pt x="2189" y="17318"/>
                </a:lnTo>
                <a:cubicBezTo>
                  <a:pt x="768" y="15442"/>
                  <a:pt x="0" y="13153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/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 rot="19863356">
            <a:off x="6788151" y="5476876"/>
            <a:ext cx="1171575" cy="7778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9387" y="5400"/>
                  <a:pt x="8031" y="5953"/>
                  <a:pt x="7022" y="6941"/>
                </a:cubicBezTo>
                <a:lnTo>
                  <a:pt x="3244" y="3082"/>
                </a:lnTo>
                <a:cubicBezTo>
                  <a:pt x="5263" y="1106"/>
                  <a:pt x="797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9757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8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419100"/>
            <a:ext cx="7772400" cy="1143000"/>
          </a:xfrm>
          <a:solidFill>
            <a:schemeClr val="bg1"/>
          </a:solidFill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  <a:flatTx/>
          </a:bodyPr>
          <a:lstStyle/>
          <a:p>
            <a:pPr algn="ctr">
              <a:defRPr/>
            </a:pPr>
            <a:r>
              <a:rPr lang="en-US" altLang="en-US"/>
              <a:t>Nine Parts of Speech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048000" y="2209800"/>
            <a:ext cx="2057400" cy="1219200"/>
          </a:xfrm>
          <a:prstGeom prst="rect">
            <a:avLst/>
          </a:prstGeom>
          <a:solidFill>
            <a:srgbClr val="003399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3399"/>
            </a:extrusionClr>
            <a:contourClr>
              <a:srgbClr val="0033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/>
              <a:t>Nouns</a:t>
            </a:r>
          </a:p>
        </p:txBody>
      </p:sp>
      <p:grpSp>
        <p:nvGrpSpPr>
          <p:cNvPr id="5147" name="Group 27"/>
          <p:cNvGrpSpPr>
            <a:grpSpLocks/>
          </p:cNvGrpSpPr>
          <p:nvPr/>
        </p:nvGrpSpPr>
        <p:grpSpPr bwMode="auto">
          <a:xfrm>
            <a:off x="7772400" y="2590800"/>
            <a:ext cx="2743200" cy="1600200"/>
            <a:chOff x="3936" y="1632"/>
            <a:chExt cx="2112" cy="1008"/>
          </a:xfrm>
        </p:grpSpPr>
        <p:sp>
          <p:nvSpPr>
            <p:cNvPr id="6161" name="AutoShape 15"/>
            <p:cNvSpPr>
              <a:spLocks noChangeArrowheads="1"/>
            </p:cNvSpPr>
            <p:nvPr/>
          </p:nvSpPr>
          <p:spPr bwMode="auto">
            <a:xfrm>
              <a:off x="3936" y="1632"/>
              <a:ext cx="2112" cy="1008"/>
            </a:xfrm>
            <a:prstGeom prst="wedgeEllipseCallout">
              <a:avLst>
                <a:gd name="adj1" fmla="val -133190"/>
                <a:gd name="adj2" fmla="val 1389"/>
              </a:avLst>
            </a:prstGeom>
            <a:solidFill>
              <a:srgbClr val="000099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99"/>
              </a:extrusionClr>
              <a:contourClr>
                <a:srgbClr val="00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2400"/>
            </a:p>
          </p:txBody>
        </p:sp>
        <p:sp>
          <p:nvSpPr>
            <p:cNvPr id="6162" name="Text Box 16"/>
            <p:cNvSpPr txBox="1">
              <a:spLocks noChangeArrowheads="1"/>
            </p:cNvSpPr>
            <p:nvPr/>
          </p:nvSpPr>
          <p:spPr bwMode="auto">
            <a:xfrm rot="954945">
              <a:off x="4032" y="1968"/>
              <a:ext cx="14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>
                  <a:latin typeface="Tabitha" pitchFamily="2" charset="0"/>
                </a:rPr>
                <a:t>Pronouns</a:t>
              </a:r>
            </a:p>
          </p:txBody>
        </p:sp>
      </p:grp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2743200" y="3886200"/>
            <a:ext cx="2362200" cy="2286000"/>
          </a:xfrm>
          <a:prstGeom prst="sun">
            <a:avLst>
              <a:gd name="adj" fmla="val 25000"/>
            </a:avLst>
          </a:prstGeom>
          <a:solidFill>
            <a:srgbClr val="FF33CC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20099989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33CC"/>
            </a:extrusionClr>
            <a:contourClr>
              <a:srgbClr val="FF33CC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>
                <a:solidFill>
                  <a:schemeClr val="bg2"/>
                </a:solidFill>
                <a:latin typeface="Theatre Antoine" pitchFamily="34" charset="0"/>
              </a:rPr>
              <a:t>Adjectives</a:t>
            </a:r>
            <a:endParaRPr lang="en-US" altLang="en-US" sz="2400">
              <a:latin typeface="Theatre Antoine" pitchFamily="34" charset="0"/>
            </a:endParaRP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 rot="8958068">
            <a:off x="4946651" y="3995738"/>
            <a:ext cx="2079625" cy="1816100"/>
          </a:xfrm>
          <a:prstGeom prst="cloudCallout">
            <a:avLst>
              <a:gd name="adj1" fmla="val -79431"/>
              <a:gd name="adj2" fmla="val 61106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rot="10800000"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>
                <a:solidFill>
                  <a:schemeClr val="hlink"/>
                </a:solidFill>
                <a:latin typeface="Albertus Extra Bold" pitchFamily="34" charset="0"/>
              </a:rPr>
              <a:t>Adverbs</a:t>
            </a:r>
          </a:p>
        </p:txBody>
      </p:sp>
      <p:sp>
        <p:nvSpPr>
          <p:cNvPr id="5143" name="AutoShape 23"/>
          <p:cNvSpPr>
            <a:spLocks noChangeArrowheads="1"/>
          </p:cNvSpPr>
          <p:nvPr/>
        </p:nvSpPr>
        <p:spPr bwMode="auto">
          <a:xfrm>
            <a:off x="3502025" y="5867400"/>
            <a:ext cx="5727700" cy="762000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>
                <a:latin typeface="Amazone BT" pitchFamily="66" charset="0"/>
              </a:rPr>
              <a:t>Conjunctions</a:t>
            </a:r>
          </a:p>
        </p:txBody>
      </p:sp>
      <p:grpSp>
        <p:nvGrpSpPr>
          <p:cNvPr id="5151" name="Group 31"/>
          <p:cNvGrpSpPr>
            <a:grpSpLocks/>
          </p:cNvGrpSpPr>
          <p:nvPr/>
        </p:nvGrpSpPr>
        <p:grpSpPr bwMode="auto">
          <a:xfrm rot="1452014">
            <a:off x="7324726" y="4344988"/>
            <a:ext cx="2784475" cy="1752600"/>
            <a:chOff x="3936" y="2688"/>
            <a:chExt cx="1824" cy="1104"/>
          </a:xfrm>
        </p:grpSpPr>
        <p:sp>
          <p:nvSpPr>
            <p:cNvPr id="6159" name="AutoShape 21"/>
            <p:cNvSpPr>
              <a:spLocks noChangeArrowheads="1"/>
            </p:cNvSpPr>
            <p:nvPr/>
          </p:nvSpPr>
          <p:spPr bwMode="auto">
            <a:xfrm>
              <a:off x="3936" y="2688"/>
              <a:ext cx="1824" cy="1104"/>
            </a:xfrm>
            <a:prstGeom prst="rightArrow">
              <a:avLst>
                <a:gd name="adj1" fmla="val 50000"/>
                <a:gd name="adj2" fmla="val 41304"/>
              </a:avLst>
            </a:prstGeom>
            <a:solidFill>
              <a:srgbClr val="33CC33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33CC33"/>
              </a:extrusionClr>
              <a:contourClr>
                <a:srgbClr val="33CC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ZA" altLang="en-US"/>
            </a:p>
          </p:txBody>
        </p:sp>
        <p:sp>
          <p:nvSpPr>
            <p:cNvPr id="6160" name="Text Box 22"/>
            <p:cNvSpPr txBox="1">
              <a:spLocks noChangeArrowheads="1"/>
            </p:cNvSpPr>
            <p:nvPr/>
          </p:nvSpPr>
          <p:spPr bwMode="auto">
            <a:xfrm>
              <a:off x="4272" y="3071"/>
              <a:ext cx="11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2F0303"/>
                  </a:solidFill>
                </a:rPr>
                <a:t>Prepositions</a:t>
              </a:r>
            </a:p>
          </p:txBody>
        </p:sp>
      </p:grpSp>
      <p:grpSp>
        <p:nvGrpSpPr>
          <p:cNvPr id="5148" name="Group 28"/>
          <p:cNvGrpSpPr>
            <a:grpSpLocks/>
          </p:cNvGrpSpPr>
          <p:nvPr/>
        </p:nvGrpSpPr>
        <p:grpSpPr bwMode="auto">
          <a:xfrm>
            <a:off x="4572000" y="1981200"/>
            <a:ext cx="3200400" cy="1905000"/>
            <a:chOff x="2208" y="1248"/>
            <a:chExt cx="1488" cy="1104"/>
          </a:xfrm>
        </p:grpSpPr>
        <p:sp>
          <p:nvSpPr>
            <p:cNvPr id="6157" name="AutoShape 25"/>
            <p:cNvSpPr>
              <a:spLocks noChangeArrowheads="1"/>
            </p:cNvSpPr>
            <p:nvPr/>
          </p:nvSpPr>
          <p:spPr bwMode="auto">
            <a:xfrm>
              <a:off x="2208" y="1248"/>
              <a:ext cx="1488" cy="1104"/>
            </a:xfrm>
            <a:prstGeom prst="irregularSeal2">
              <a:avLst/>
            </a:prstGeom>
            <a:solidFill>
              <a:srgbClr val="FF000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1500000" lon="20099989" rev="0"/>
              </a:camera>
              <a:lightRig rig="legacyFlat4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0000"/>
              </a:extrusionClr>
              <a:contourClr>
                <a:srgbClr val="FF00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ZA" altLang="en-US"/>
            </a:p>
          </p:txBody>
        </p:sp>
        <p:sp>
          <p:nvSpPr>
            <p:cNvPr id="6158" name="Text Box 26"/>
            <p:cNvSpPr txBox="1">
              <a:spLocks noChangeArrowheads="1"/>
            </p:cNvSpPr>
            <p:nvPr/>
          </p:nvSpPr>
          <p:spPr bwMode="auto">
            <a:xfrm rot="-1352498">
              <a:off x="2540" y="1578"/>
              <a:ext cx="72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Teletype" pitchFamily="2" charset="0"/>
                </a:rPr>
                <a:t>Verbs</a:t>
              </a:r>
            </a:p>
          </p:txBody>
        </p:sp>
      </p:grpSp>
      <p:sp>
        <p:nvSpPr>
          <p:cNvPr id="5155" name="Oval 35"/>
          <p:cNvSpPr>
            <a:spLocks noChangeArrowheads="1"/>
          </p:cNvSpPr>
          <p:nvPr/>
        </p:nvSpPr>
        <p:spPr bwMode="auto">
          <a:xfrm>
            <a:off x="2514600" y="3124200"/>
            <a:ext cx="1804988" cy="1220788"/>
          </a:xfrm>
          <a:prstGeom prst="ellipse">
            <a:avLst/>
          </a:prstGeom>
          <a:solidFill>
            <a:srgbClr val="FF9900"/>
          </a:solidFill>
          <a:ln>
            <a:noFill/>
          </a:ln>
          <a:effectLst>
            <a:prstShdw prst="shdw13" dist="53882" dir="13500000">
              <a:srgbClr val="80808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/>
              <a:t>Interjections</a:t>
            </a:r>
          </a:p>
        </p:txBody>
      </p:sp>
      <p:sp>
        <p:nvSpPr>
          <p:cNvPr id="5159" name="AutoShape 39"/>
          <p:cNvSpPr>
            <a:spLocks noChangeArrowheads="1"/>
          </p:cNvSpPr>
          <p:nvPr/>
        </p:nvSpPr>
        <p:spPr bwMode="auto">
          <a:xfrm>
            <a:off x="7772400" y="1981200"/>
            <a:ext cx="2336800" cy="6096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9D2F5C"/>
                </a:solidFill>
              </a:rPr>
              <a:t>articles</a:t>
            </a:r>
          </a:p>
        </p:txBody>
      </p:sp>
    </p:spTree>
    <p:extLst>
      <p:ext uri="{BB962C8B-B14F-4D97-AF65-F5344CB8AC3E}">
        <p14:creationId xmlns:p14="http://schemas.microsoft.com/office/powerpoint/2010/main" val="70282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UZ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OOG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animBg="1" autoUpdateAnimBg="0"/>
      <p:bldP spid="5137" grpId="0" animBg="1" autoUpdateAnimBg="0"/>
      <p:bldP spid="5139" grpId="0" animBg="1" autoUpdateAnimBg="0"/>
      <p:bldP spid="5143" grpId="0" animBg="1" autoUpdateAnimBg="0"/>
      <p:bldP spid="5155" grpId="0" animBg="1" autoUpdateAnimBg="0"/>
      <p:bldP spid="515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val 2"/>
          <p:cNvSpPr>
            <a:spLocks noChangeArrowheads="1"/>
          </p:cNvSpPr>
          <p:nvPr/>
        </p:nvSpPr>
        <p:spPr bwMode="auto">
          <a:xfrm>
            <a:off x="2438400" y="304800"/>
            <a:ext cx="7924800" cy="1371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/>
              <a:t>The preposition</a:t>
            </a:r>
            <a:r>
              <a:rPr lang="en-US" altLang="en-US" sz="4400"/>
              <a:t> </a:t>
            </a:r>
            <a:r>
              <a:rPr lang="en-US" altLang="en-US" sz="4400" b="1" u="sng"/>
              <a:t>never</a:t>
            </a:r>
            <a:r>
              <a:rPr lang="en-US" altLang="en-US" sz="2800"/>
              <a:t> stands </a:t>
            </a:r>
            <a:r>
              <a:rPr lang="en-US" altLang="en-US" sz="4800"/>
              <a:t>alone</a:t>
            </a:r>
            <a:r>
              <a:rPr lang="en-US" altLang="en-US" sz="2800"/>
              <a:t>!</a:t>
            </a:r>
          </a:p>
        </p:txBody>
      </p:sp>
      <p:pic>
        <p:nvPicPr>
          <p:cNvPr id="22533" name="Picture 5" descr="HNDSHAK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38400"/>
            <a:ext cx="30559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 rot="20994536">
            <a:off x="2895600" y="2667000"/>
            <a:ext cx="160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/>
              <a:t>preposition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 rot="20567173">
            <a:off x="6408738" y="2274888"/>
            <a:ext cx="197326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/>
              <a:t>noun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 rot="532971">
            <a:off x="6978650" y="2776538"/>
            <a:ext cx="1403350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/>
              <a:t>pronoun</a:t>
            </a:r>
          </a:p>
        </p:txBody>
      </p:sp>
      <p:sp>
        <p:nvSpPr>
          <p:cNvPr id="22547" name="AutoShape 19"/>
          <p:cNvSpPr>
            <a:spLocks/>
          </p:cNvSpPr>
          <p:nvPr/>
        </p:nvSpPr>
        <p:spPr bwMode="auto">
          <a:xfrm rot="21464673">
            <a:off x="7848600" y="2441575"/>
            <a:ext cx="1066800" cy="7620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ZA" altLang="en-US"/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9067800" y="2274889"/>
            <a:ext cx="12954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/>
              <a:t>object of</a:t>
            </a:r>
          </a:p>
          <a:p>
            <a:pPr algn="ctr"/>
            <a:r>
              <a:rPr lang="en-US" altLang="en-US" sz="2800"/>
              <a:t>preposition</a:t>
            </a:r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6629400" y="3657600"/>
            <a:ext cx="914400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bg2"/>
                </a:solidFill>
              </a:rPr>
              <a:t>preposition</a:t>
            </a:r>
          </a:p>
        </p:txBody>
      </p:sp>
      <p:sp>
        <p:nvSpPr>
          <p:cNvPr id="22551" name="AutoShape 23"/>
          <p:cNvSpPr>
            <a:spLocks noChangeArrowheads="1"/>
          </p:cNvSpPr>
          <p:nvPr/>
        </p:nvSpPr>
        <p:spPr bwMode="auto">
          <a:xfrm>
            <a:off x="7162800" y="3813176"/>
            <a:ext cx="160338" cy="793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ZA" altLang="en-US"/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7696200" y="3581401"/>
            <a:ext cx="5334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bg2"/>
                </a:solidFill>
              </a:rPr>
              <a:t>object</a:t>
            </a:r>
          </a:p>
        </p:txBody>
      </p:sp>
      <p:sp>
        <p:nvSpPr>
          <p:cNvPr id="22553" name="AutoShape 25"/>
          <p:cNvSpPr>
            <a:spLocks noChangeArrowheads="1"/>
          </p:cNvSpPr>
          <p:nvPr/>
        </p:nvSpPr>
        <p:spPr bwMode="auto">
          <a:xfrm>
            <a:off x="7848600" y="3813176"/>
            <a:ext cx="152400" cy="793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ZA" altLang="en-US"/>
          </a:p>
        </p:txBody>
      </p:sp>
      <p:sp>
        <p:nvSpPr>
          <p:cNvPr id="22555" name="Line 27"/>
          <p:cNvSpPr>
            <a:spLocks noChangeShapeType="1"/>
          </p:cNvSpPr>
          <p:nvPr/>
        </p:nvSpPr>
        <p:spPr bwMode="auto">
          <a:xfrm rot="21598473">
            <a:off x="5105400" y="5106989"/>
            <a:ext cx="69373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/>
          </a:p>
        </p:txBody>
      </p:sp>
      <p:sp>
        <p:nvSpPr>
          <p:cNvPr id="22556" name="Line 28"/>
          <p:cNvSpPr>
            <a:spLocks noChangeShapeType="1"/>
          </p:cNvSpPr>
          <p:nvPr/>
        </p:nvSpPr>
        <p:spPr bwMode="auto">
          <a:xfrm flipV="1">
            <a:off x="6408738" y="5108575"/>
            <a:ext cx="914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/>
          </a:p>
        </p:txBody>
      </p:sp>
      <p:sp>
        <p:nvSpPr>
          <p:cNvPr id="22557" name="Line 29"/>
          <p:cNvSpPr>
            <a:spLocks noChangeShapeType="1"/>
          </p:cNvSpPr>
          <p:nvPr/>
        </p:nvSpPr>
        <p:spPr bwMode="auto">
          <a:xfrm>
            <a:off x="7696200" y="4267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/>
          </a:p>
        </p:txBody>
      </p:sp>
      <p:sp>
        <p:nvSpPr>
          <p:cNvPr id="22558" name="Oval 30"/>
          <p:cNvSpPr>
            <a:spLocks noChangeArrowheads="1"/>
          </p:cNvSpPr>
          <p:nvPr/>
        </p:nvSpPr>
        <p:spPr bwMode="auto">
          <a:xfrm>
            <a:off x="4876800" y="4191000"/>
            <a:ext cx="2446338" cy="609600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/>
              <a:t>can have more than</a:t>
            </a:r>
          </a:p>
          <a:p>
            <a:pPr algn="ctr"/>
            <a:r>
              <a:rPr lang="en-US" altLang="en-US" sz="1800"/>
              <a:t>one object</a:t>
            </a:r>
          </a:p>
        </p:txBody>
      </p:sp>
      <p:sp>
        <p:nvSpPr>
          <p:cNvPr id="22559" name="Oval 31"/>
          <p:cNvSpPr>
            <a:spLocks noChangeArrowheads="1"/>
          </p:cNvSpPr>
          <p:nvPr/>
        </p:nvSpPr>
        <p:spPr bwMode="auto">
          <a:xfrm>
            <a:off x="4876800" y="5181600"/>
            <a:ext cx="4038600" cy="609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/>
              <a:t>object can have modifiers</a:t>
            </a: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2895600" y="3657600"/>
            <a:ext cx="548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/>
              <a:t>You can press those leaves </a:t>
            </a:r>
            <a:r>
              <a:rPr lang="en-US" altLang="en-US" sz="2800" u="sng"/>
              <a:t>under</a:t>
            </a:r>
            <a:r>
              <a:rPr lang="en-US" altLang="en-US" sz="2800"/>
              <a:t> </a:t>
            </a:r>
            <a:r>
              <a:rPr lang="en-US" altLang="en-US" sz="2800" u="sng"/>
              <a:t>glass</a:t>
            </a:r>
            <a:r>
              <a:rPr lang="en-US" altLang="en-US" sz="2800"/>
              <a:t>.</a:t>
            </a:r>
          </a:p>
        </p:txBody>
      </p:sp>
      <p:sp>
        <p:nvSpPr>
          <p:cNvPr id="22554" name="Rectangle 26"/>
          <p:cNvSpPr>
            <a:spLocks noChangeArrowheads="1"/>
          </p:cNvSpPr>
          <p:nvPr/>
        </p:nvSpPr>
        <p:spPr bwMode="auto">
          <a:xfrm>
            <a:off x="2590800" y="45720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/>
              <a:t>Her telegram </a:t>
            </a:r>
            <a:r>
              <a:rPr lang="en-US" altLang="en-US" sz="2800" u="sng"/>
              <a:t>to</a:t>
            </a:r>
            <a:r>
              <a:rPr lang="en-US" altLang="en-US" sz="2800"/>
              <a:t> </a:t>
            </a:r>
            <a:r>
              <a:rPr lang="en-US" altLang="en-US" sz="2800" u="sng"/>
              <a:t>Nina</a:t>
            </a:r>
            <a:r>
              <a:rPr lang="en-US" altLang="en-US" sz="2800"/>
              <a:t> and</a:t>
            </a:r>
            <a:r>
              <a:rPr lang="en-US" altLang="en-US" sz="2800" u="sng"/>
              <a:t> Ralph</a:t>
            </a:r>
            <a:r>
              <a:rPr lang="en-US" altLang="en-US" sz="2800"/>
              <a:t> brought good news.</a:t>
            </a:r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2590800" y="5791200"/>
            <a:ext cx="77724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/>
              <a:t>It happened </a:t>
            </a:r>
            <a:r>
              <a:rPr lang="en-US" altLang="en-US" sz="2800" u="sng"/>
              <a:t>during</a:t>
            </a:r>
            <a:r>
              <a:rPr lang="en-US" altLang="en-US" sz="2800"/>
              <a:t> the last </a:t>
            </a:r>
            <a:r>
              <a:rPr lang="en-US" altLang="en-US" sz="2800" u="sng"/>
              <a:t>examination.</a:t>
            </a:r>
            <a:endParaRPr lang="en-US" altLang="en-US" sz="2800"/>
          </a:p>
        </p:txBody>
      </p:sp>
      <p:sp>
        <p:nvSpPr>
          <p:cNvPr id="22561" name="Line 33"/>
          <p:cNvSpPr>
            <a:spLocks noChangeShapeType="1"/>
          </p:cNvSpPr>
          <p:nvPr/>
        </p:nvSpPr>
        <p:spPr bwMode="auto">
          <a:xfrm>
            <a:off x="7467600" y="64008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8822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6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 autoUpdateAnimBg="0"/>
      <p:bldP spid="22534" grpId="0" autoUpdateAnimBg="0"/>
      <p:bldP spid="22535" grpId="0" autoUpdateAnimBg="0"/>
      <p:bldP spid="22536" grpId="0" autoUpdateAnimBg="0"/>
      <p:bldP spid="22548" grpId="0" autoUpdateAnimBg="0"/>
      <p:bldP spid="22550" grpId="0" autoUpdateAnimBg="0"/>
      <p:bldP spid="22552" grpId="0" autoUpdateAnimBg="0"/>
      <p:bldP spid="22558" grpId="0" animBg="1" autoUpdateAnimBg="0"/>
      <p:bldP spid="22559" grpId="0" animBg="1" autoUpdateAnimBg="0"/>
      <p:bldP spid="22549" grpId="0" autoUpdateAnimBg="0"/>
      <p:bldP spid="22554" grpId="0" autoUpdateAnimBg="0"/>
      <p:bldP spid="225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ZA" dirty="0"/>
              <a:t>TYPES OF CONJUNCTIONS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355850" y="1586346"/>
            <a:ext cx="3573895" cy="3302000"/>
          </a:xfrm>
          <a:prstGeom prst="irregularSeal2">
            <a:avLst/>
          </a:prstGeom>
          <a:solidFill>
            <a:srgbClr val="FF5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>
            <a:flatTx/>
          </a:bodyPr>
          <a:lstStyle>
            <a:lvl1pPr algn="ctr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2800" dirty="0">
                <a:solidFill>
                  <a:schemeClr val="bg2"/>
                </a:solidFill>
              </a:rPr>
              <a:t>Co-</a:t>
            </a:r>
            <a:r>
              <a:rPr lang="en-US" altLang="en-US" sz="2800" dirty="0" err="1">
                <a:solidFill>
                  <a:schemeClr val="bg2"/>
                </a:solidFill>
              </a:rPr>
              <a:t>ordinating</a:t>
            </a:r>
            <a:r>
              <a:rPr lang="en-US" altLang="en-US" sz="2800" dirty="0">
                <a:solidFill>
                  <a:schemeClr val="bg2"/>
                </a:solidFill>
              </a:rPr>
              <a:t>,</a:t>
            </a:r>
          </a:p>
          <a:p>
            <a:pPr>
              <a:defRPr/>
            </a:pPr>
            <a:r>
              <a:rPr lang="en-US" altLang="en-US" sz="2800" dirty="0">
                <a:solidFill>
                  <a:schemeClr val="bg2"/>
                </a:solidFill>
              </a:rPr>
              <a:t>conjunctions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7094106" y="1586346"/>
            <a:ext cx="3573895" cy="3302000"/>
          </a:xfrm>
          <a:prstGeom prst="irregularSeal2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flatTx/>
          </a:bodyPr>
          <a:lstStyle>
            <a:lvl1pPr algn="ctr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2800" dirty="0">
                <a:solidFill>
                  <a:schemeClr val="bg2"/>
                </a:solidFill>
              </a:rPr>
              <a:t>Sub-</a:t>
            </a:r>
            <a:r>
              <a:rPr lang="en-US" altLang="en-US" sz="2800" dirty="0" err="1">
                <a:solidFill>
                  <a:schemeClr val="bg2"/>
                </a:solidFill>
              </a:rPr>
              <a:t>ordinating</a:t>
            </a:r>
            <a:endParaRPr lang="en-US" altLang="en-US" sz="2800" dirty="0">
              <a:solidFill>
                <a:schemeClr val="bg2"/>
              </a:solidFill>
            </a:endParaRPr>
          </a:p>
          <a:p>
            <a:pPr>
              <a:defRPr/>
            </a:pPr>
            <a:r>
              <a:rPr lang="en-US" altLang="en-US" sz="2800" dirty="0">
                <a:solidFill>
                  <a:schemeClr val="bg2"/>
                </a:solidFill>
              </a:rPr>
              <a:t>Conjunctions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823856" y="3546764"/>
            <a:ext cx="4087090" cy="3616036"/>
          </a:xfrm>
          <a:prstGeom prst="irregularSeal2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flatTx/>
          </a:bodyPr>
          <a:lstStyle>
            <a:lvl1pPr algn="ctr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2800" dirty="0"/>
              <a:t>The relative </a:t>
            </a:r>
          </a:p>
          <a:p>
            <a:pPr>
              <a:defRPr/>
            </a:pPr>
            <a:r>
              <a:rPr lang="en-US" altLang="en-US" sz="2800" dirty="0"/>
              <a:t>pronoun used</a:t>
            </a:r>
          </a:p>
          <a:p>
            <a:pPr>
              <a:defRPr/>
            </a:pPr>
            <a:r>
              <a:rPr lang="en-US" altLang="en-US" sz="2800" dirty="0"/>
              <a:t> as a</a:t>
            </a:r>
          </a:p>
          <a:p>
            <a:pPr>
              <a:defRPr/>
            </a:pPr>
            <a:r>
              <a:rPr lang="en-US" altLang="en-US" sz="2800" dirty="0"/>
              <a:t>conjunction </a:t>
            </a:r>
          </a:p>
        </p:txBody>
      </p:sp>
    </p:spTree>
    <p:extLst>
      <p:ext uri="{BB962C8B-B14F-4D97-AF65-F5344CB8AC3E}">
        <p14:creationId xmlns:p14="http://schemas.microsoft.com/office/powerpoint/2010/main" val="37960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ZA" dirty="0"/>
              <a:t>Co-ordinating conjunctions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998789" y="2124076"/>
            <a:ext cx="6962775" cy="19272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buChar char="b"/>
              <a:defRPr kumimoji="1"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Monotype Sorts" pitchFamily="2" charset="2"/>
              <a:buNone/>
              <a:defRPr/>
            </a:pPr>
            <a:r>
              <a:rPr lang="en-US" altLang="en-US" sz="4800" dirty="0"/>
              <a:t>And, </a:t>
            </a:r>
            <a:r>
              <a:rPr lang="en-US" altLang="en-US" sz="4800" dirty="0">
                <a:solidFill>
                  <a:srgbClr val="FF0000"/>
                </a:solidFill>
              </a:rPr>
              <a:t>but, </a:t>
            </a:r>
            <a:r>
              <a:rPr lang="en-US" altLang="en-US" sz="4800" dirty="0">
                <a:solidFill>
                  <a:srgbClr val="FFFF00"/>
                </a:solidFill>
              </a:rPr>
              <a:t>yet,</a:t>
            </a:r>
            <a:r>
              <a:rPr lang="en-US" altLang="en-US" sz="4800" dirty="0"/>
              <a:t> </a:t>
            </a:r>
            <a:r>
              <a:rPr lang="en-US" altLang="en-US" sz="4800" dirty="0">
                <a:solidFill>
                  <a:schemeClr val="accent3"/>
                </a:solidFill>
              </a:rPr>
              <a:t>or,</a:t>
            </a:r>
            <a:r>
              <a:rPr lang="en-US" altLang="en-US" sz="4800" dirty="0"/>
              <a:t> </a:t>
            </a:r>
            <a:r>
              <a:rPr lang="en-US" altLang="en-US" sz="4800" dirty="0">
                <a:solidFill>
                  <a:schemeClr val="accent1">
                    <a:lumMod val="90000"/>
                  </a:schemeClr>
                </a:solidFill>
              </a:rPr>
              <a:t>nor</a:t>
            </a:r>
            <a:endParaRPr lang="en-US" altLang="en-US" sz="2800" dirty="0">
              <a:solidFill>
                <a:schemeClr val="accent1">
                  <a:lumMod val="90000"/>
                </a:schemeClr>
              </a:solidFill>
            </a:endParaRPr>
          </a:p>
          <a:p>
            <a:pPr>
              <a:buFont typeface="Monotype Sorts" pitchFamily="2" charset="2"/>
              <a:buNone/>
              <a:defRPr/>
            </a:pPr>
            <a:endParaRPr lang="en-US" altLang="en-US" dirty="0"/>
          </a:p>
        </p:txBody>
      </p:sp>
      <p:pic>
        <p:nvPicPr>
          <p:cNvPr id="4" name="Picture 8" descr="CRTN0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2" y="2379664"/>
            <a:ext cx="1768476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39784" y="3046912"/>
            <a:ext cx="584676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ZA" altLang="en-US" dirty="0"/>
              <a:t>The happy </a:t>
            </a:r>
            <a:r>
              <a:rPr lang="en-ZA" altLang="en-US" dirty="0">
                <a:solidFill>
                  <a:srgbClr val="FF0000"/>
                </a:solidFill>
              </a:rPr>
              <a:t>and</a:t>
            </a:r>
            <a:r>
              <a:rPr lang="en-ZA" altLang="en-US" dirty="0"/>
              <a:t> rich  man danced </a:t>
            </a:r>
            <a:r>
              <a:rPr lang="en-ZA" altLang="en-US" dirty="0">
                <a:solidFill>
                  <a:srgbClr val="FF0000"/>
                </a:solidFill>
              </a:rPr>
              <a:t>and</a:t>
            </a:r>
            <a:r>
              <a:rPr lang="en-ZA" altLang="en-US" dirty="0"/>
              <a:t> he raised a glass of champagne.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6648450" y="3043238"/>
            <a:ext cx="984250" cy="787400"/>
          </a:xfrm>
          <a:prstGeom prst="ellipse">
            <a:avLst/>
          </a:prstGeom>
          <a:solidFill>
            <a:schemeClr val="accent1">
              <a:alpha val="3098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ZA" altLang="en-US"/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>
            <a:off x="7140575" y="3876675"/>
            <a:ext cx="0" cy="1339850"/>
          </a:xfrm>
          <a:prstGeom prst="straightConnector1">
            <a:avLst/>
          </a:prstGeom>
          <a:noFill/>
          <a:ln w="95250" algn="ctr">
            <a:solidFill>
              <a:srgbClr val="FF0000">
                <a:alpha val="45882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11739" y="5421314"/>
            <a:ext cx="524033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ZA" altLang="en-US"/>
              <a:t>Joins two things that are alike.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5945188" y="3709988"/>
            <a:ext cx="982662" cy="787400"/>
          </a:xfrm>
          <a:prstGeom prst="ellipse">
            <a:avLst/>
          </a:prstGeom>
          <a:solidFill>
            <a:schemeClr val="accent1">
              <a:alpha val="3098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ZA" altLang="en-US"/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>
            <a:off x="6400800" y="4500563"/>
            <a:ext cx="0" cy="1147762"/>
          </a:xfrm>
          <a:prstGeom prst="straightConnector1">
            <a:avLst/>
          </a:prstGeom>
          <a:noFill/>
          <a:ln w="95250" algn="ctr">
            <a:solidFill>
              <a:srgbClr val="FF0000">
                <a:alpha val="65881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5263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26 -0.16667 C -0.02327 -0.17732 -0.0092 -0.18797 -0.00434 -0.18797 C 0.02673 -0.18797 0.05868 -0.0213 0.05868 0.14537 C 0.05868 0.06134 0.07465 -0.0213 0.08958 -0.0213 C 0.10555 -0.0213 0.12083 0.06273 0.12083 0.14537 C 0.12083 0.10393 0.12882 0.06134 0.1368 0.06134 C 0.14479 0.06134 0.15277 0.10277 0.15277 0.14537 C 0.15277 0.12407 0.15677 0.10393 0.16076 0.10393 C 0.16475 0.10393 0.16875 0.12523 0.16875 0.14537 C 0.16875 0.13472 0.17083 0.12407 0.17274 0.12407 C 0.17378 0.12407 0.17673 0.13472 0.17673 0.14537 C 0.17673 0.14004 0.17777 0.13472 0.17882 0.13472 C 0.17882 0.13611 0.1809 0.14004 0.1809 0.14537 C 0.1809 0.14259 0.1809 0.14004 0.18194 0.14004 C 0.18194 0.14143 0.18298 0.14282 0.18298 0.14537 C 0.18298 0.14398 0.18298 0.14259 0.18298 0.14143 C 0.18402 0.14143 0.18402 0.14282 0.18402 0.14421 C 0.18507 0.14421 0.18507 0.14282 0.18507 0.14143 C 0.18611 0.14143 0.18611 0.14282 0.18611 0.14421 " pathEditMode="relative" rAng="0" ptsTypes="AAAAAAAAAAAAAAAAA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 build="p"/>
      <p:bldP spid="6" grpId="0" animBg="1"/>
      <p:bldP spid="11" grpId="0" build="p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ZA" dirty="0"/>
              <a:t>Subordinating conjunctions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152650" y="1957388"/>
            <a:ext cx="8515350" cy="1422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buChar char="b"/>
              <a:defRPr kumimoji="1"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Monotype Sorts" pitchFamily="2" charset="2"/>
              <a:buNone/>
              <a:defRPr/>
            </a:pPr>
            <a:r>
              <a:rPr lang="en-US" altLang="en-US" sz="4000" dirty="0"/>
              <a:t>if, </a:t>
            </a:r>
            <a:r>
              <a:rPr lang="en-US" altLang="en-US" sz="4000" dirty="0">
                <a:solidFill>
                  <a:srgbClr val="FF0000"/>
                </a:solidFill>
              </a:rPr>
              <a:t>when, </a:t>
            </a:r>
            <a:r>
              <a:rPr lang="en-US" altLang="en-US" sz="4000" dirty="0">
                <a:solidFill>
                  <a:srgbClr val="FFFF00"/>
                </a:solidFill>
              </a:rPr>
              <a:t>though,</a:t>
            </a:r>
            <a:r>
              <a:rPr lang="en-US" altLang="en-US" sz="4000" dirty="0"/>
              <a:t> </a:t>
            </a:r>
            <a:r>
              <a:rPr lang="en-US" altLang="en-US" sz="4000" dirty="0">
                <a:solidFill>
                  <a:schemeClr val="accent3"/>
                </a:solidFill>
              </a:rPr>
              <a:t>although,</a:t>
            </a:r>
            <a:r>
              <a:rPr lang="en-US" altLang="en-US" sz="4000" dirty="0"/>
              <a:t> </a:t>
            </a:r>
            <a:r>
              <a:rPr lang="en-US" altLang="en-US" sz="4000" dirty="0">
                <a:solidFill>
                  <a:schemeClr val="accent1">
                    <a:lumMod val="90000"/>
                  </a:schemeClr>
                </a:solidFill>
              </a:rPr>
              <a:t>then, </a:t>
            </a:r>
            <a:r>
              <a:rPr lang="en-US" altLang="en-US" sz="4000" dirty="0">
                <a:solidFill>
                  <a:schemeClr val="tx1">
                    <a:lumMod val="65000"/>
                  </a:schemeClr>
                </a:solidFill>
              </a:rPr>
              <a:t>after, </a:t>
            </a:r>
            <a:r>
              <a:rPr lang="en-US" altLang="en-US" sz="4000" dirty="0">
                <a:solidFill>
                  <a:schemeClr val="accent4">
                    <a:lumMod val="50000"/>
                  </a:schemeClr>
                </a:solidFill>
              </a:rPr>
              <a:t>because,  </a:t>
            </a:r>
            <a:r>
              <a:rPr lang="en-US" altLang="en-US" sz="4000" dirty="0">
                <a:solidFill>
                  <a:srgbClr val="7030A0"/>
                </a:solidFill>
              </a:rPr>
              <a:t>so that, </a:t>
            </a:r>
            <a:r>
              <a:rPr lang="en-US" altLang="en-US" sz="4000" dirty="0">
                <a:solidFill>
                  <a:schemeClr val="tx2"/>
                </a:solidFill>
              </a:rPr>
              <a:t>even, </a:t>
            </a:r>
            <a:r>
              <a:rPr lang="en-US" altLang="en-US" sz="4000" dirty="0">
                <a:solidFill>
                  <a:srgbClr val="FF9900"/>
                </a:solidFill>
              </a:rPr>
              <a:t>unless</a:t>
            </a:r>
            <a:endParaRPr lang="en-US" altLang="en-US" sz="2000" dirty="0">
              <a:solidFill>
                <a:schemeClr val="accent1">
                  <a:lumMod val="90000"/>
                </a:schemeClr>
              </a:solidFill>
            </a:endParaRPr>
          </a:p>
          <a:p>
            <a:pPr>
              <a:buFont typeface="Monotype Sorts" pitchFamily="2" charset="2"/>
              <a:buNone/>
              <a:defRPr/>
            </a:pPr>
            <a:endParaRPr lang="en-US" altLang="en-US" dirty="0"/>
          </a:p>
        </p:txBody>
      </p:sp>
      <p:pic>
        <p:nvPicPr>
          <p:cNvPr id="4" name="Picture 13" descr="A_ECI07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379789"/>
            <a:ext cx="223520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03850" y="3587751"/>
            <a:ext cx="50419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ZA" altLang="en-US"/>
              <a:t>The clown will fall </a:t>
            </a:r>
            <a:r>
              <a:rPr lang="en-ZA" altLang="en-US">
                <a:solidFill>
                  <a:srgbClr val="FF0000"/>
                </a:solidFill>
              </a:rPr>
              <a:t>because</a:t>
            </a:r>
            <a:r>
              <a:rPr lang="en-ZA" altLang="en-US"/>
              <a:t> he is not in a stable position.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294313" y="4103688"/>
            <a:ext cx="1854200" cy="787400"/>
          </a:xfrm>
          <a:prstGeom prst="ellipse">
            <a:avLst/>
          </a:prstGeom>
          <a:solidFill>
            <a:schemeClr val="accent1">
              <a:alpha val="3098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ZA" altLang="en-US"/>
          </a:p>
        </p:txBody>
      </p: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>
            <a:off x="5375275" y="4694238"/>
            <a:ext cx="0" cy="1147762"/>
          </a:xfrm>
          <a:prstGeom prst="straightConnector1">
            <a:avLst/>
          </a:prstGeom>
          <a:noFill/>
          <a:ln w="95250" algn="ctr">
            <a:solidFill>
              <a:srgbClr val="FF0000">
                <a:alpha val="65881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392614" y="5421314"/>
            <a:ext cx="627538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ZA" altLang="en-US"/>
              <a:t>Links two clauses of unequal status</a:t>
            </a:r>
          </a:p>
        </p:txBody>
      </p:sp>
    </p:spTree>
    <p:extLst>
      <p:ext uri="{BB962C8B-B14F-4D97-AF65-F5344CB8AC3E}">
        <p14:creationId xmlns:p14="http://schemas.microsoft.com/office/powerpoint/2010/main" val="264388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09597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/>
      <p:bldP spid="6" grpId="0" animBg="1"/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622550" y="195264"/>
            <a:ext cx="6997700" cy="14890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6600"/>
              <a:t>The interjection</a:t>
            </a:r>
            <a:endParaRPr lang="en-US" altLang="en-US" sz="320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622551" y="2246314"/>
            <a:ext cx="7840663" cy="11826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dirty="0"/>
              <a:t>is an exclamatory word that expresses</a:t>
            </a:r>
          </a:p>
          <a:p>
            <a:pPr algn="ctr"/>
            <a:r>
              <a:rPr lang="en-US" altLang="en-US" dirty="0"/>
              <a:t>emotion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4124326" y="3951877"/>
            <a:ext cx="4824413" cy="5651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  <a:latin typeface="Tubular" pitchFamily="2" charset="0"/>
              </a:rPr>
              <a:t>Goodness</a:t>
            </a:r>
            <a:r>
              <a:rPr lang="en-US" altLang="en-US" sz="2800" dirty="0">
                <a:solidFill>
                  <a:srgbClr val="FF0000"/>
                </a:solidFill>
                <a:latin typeface="Tubular" pitchFamily="2" charset="0"/>
              </a:rPr>
              <a:t>! What a cute baby!</a:t>
            </a:r>
            <a:endParaRPr lang="en-US" altLang="en-US" sz="3200" dirty="0">
              <a:solidFill>
                <a:srgbClr val="FF0000"/>
              </a:solidFill>
              <a:latin typeface="Tubular" pitchFamily="2" charset="0"/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4970462" y="4637178"/>
            <a:ext cx="3132138" cy="11477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FF0000"/>
                </a:solidFill>
                <a:latin typeface="Tubular" pitchFamily="2" charset="0"/>
              </a:rPr>
              <a:t>Wow! Look at that</a:t>
            </a:r>
          </a:p>
          <a:p>
            <a:pPr algn="ctr"/>
            <a:r>
              <a:rPr lang="en-US" altLang="en-US" sz="3200" dirty="0">
                <a:solidFill>
                  <a:srgbClr val="FF0000"/>
                </a:solidFill>
                <a:latin typeface="Tubular" pitchFamily="2" charset="0"/>
              </a:rPr>
              <a:t>sunset!</a:t>
            </a:r>
          </a:p>
        </p:txBody>
      </p:sp>
    </p:spTree>
    <p:extLst>
      <p:ext uri="{BB962C8B-B14F-4D97-AF65-F5344CB8AC3E}">
        <p14:creationId xmlns:p14="http://schemas.microsoft.com/office/powerpoint/2010/main" val="52326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/>
      <p:bldP spid="24584" grpId="0"/>
      <p:bldP spid="245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981200" y="2057401"/>
            <a:ext cx="4038600" cy="615950"/>
          </a:xfrm>
          <a:noFill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 Person (Proper)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92" name="Rectangle 48"/>
          <p:cNvSpPr>
            <a:spLocks noChangeArrowheads="1"/>
          </p:cNvSpPr>
          <p:nvPr/>
        </p:nvSpPr>
        <p:spPr bwMode="auto">
          <a:xfrm>
            <a:off x="3846514" y="4557713"/>
            <a:ext cx="5330825" cy="5572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b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Char char="•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rgbClr val="000099"/>
                </a:solidFill>
              </a:rPr>
              <a:t>An Idea, feeling (Abstract)</a:t>
            </a:r>
            <a:endParaRPr lang="en-US" altLang="en-US" dirty="0"/>
          </a:p>
        </p:txBody>
      </p:sp>
      <p:sp>
        <p:nvSpPr>
          <p:cNvPr id="6193" name="Rectangle 49"/>
          <p:cNvSpPr>
            <a:spLocks noChangeArrowheads="1"/>
          </p:cNvSpPr>
          <p:nvPr/>
        </p:nvSpPr>
        <p:spPr bwMode="auto">
          <a:xfrm>
            <a:off x="3436939" y="3790951"/>
            <a:ext cx="3602037" cy="55721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b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Char char="•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rgbClr val="000099"/>
                </a:solidFill>
              </a:rPr>
              <a:t>A Thing (Common)</a:t>
            </a:r>
            <a:endParaRPr lang="en-US" altLang="en-US" dirty="0"/>
          </a:p>
        </p:txBody>
      </p:sp>
      <p:sp>
        <p:nvSpPr>
          <p:cNvPr id="6194" name="Rectangle 50"/>
          <p:cNvSpPr>
            <a:spLocks noChangeArrowheads="1"/>
          </p:cNvSpPr>
          <p:nvPr/>
        </p:nvSpPr>
        <p:spPr bwMode="auto">
          <a:xfrm>
            <a:off x="3048000" y="3049588"/>
            <a:ext cx="3359150" cy="5572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b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Char char="•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rgbClr val="000099"/>
                </a:solidFill>
              </a:rPr>
              <a:t>A  Place (Proper)</a:t>
            </a:r>
            <a:endParaRPr lang="en-US" altLang="en-US" dirty="0"/>
          </a:p>
        </p:txBody>
      </p:sp>
      <p:sp>
        <p:nvSpPr>
          <p:cNvPr id="6196" name="Rectangle 52"/>
          <p:cNvSpPr>
            <a:spLocks noChangeArrowheads="1"/>
          </p:cNvSpPr>
          <p:nvPr/>
        </p:nvSpPr>
        <p:spPr bwMode="auto">
          <a:xfrm>
            <a:off x="4206875" y="5119689"/>
            <a:ext cx="6242050" cy="4730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b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Char char="•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rgbClr val="000099"/>
                </a:solidFill>
              </a:rPr>
              <a:t>A collection of things (collective)</a:t>
            </a:r>
            <a:endParaRPr lang="en-US" altLang="en-US" dirty="0"/>
          </a:p>
        </p:txBody>
      </p:sp>
      <p:sp>
        <p:nvSpPr>
          <p:cNvPr id="52" name="Rectangle 52"/>
          <p:cNvSpPr>
            <a:spLocks noChangeArrowheads="1"/>
          </p:cNvSpPr>
          <p:nvPr/>
        </p:nvSpPr>
        <p:spPr bwMode="auto">
          <a:xfrm>
            <a:off x="2352676" y="5849939"/>
            <a:ext cx="7858125" cy="4730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b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Char char="•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rgbClr val="000099"/>
                </a:solidFill>
              </a:rPr>
              <a:t>A combination of two things (compound)</a:t>
            </a:r>
            <a:endParaRPr lang="en-US" altLang="en-US" dirty="0"/>
          </a:p>
        </p:txBody>
      </p:sp>
      <p:pic>
        <p:nvPicPr>
          <p:cNvPr id="4" name="Picture 3" descr="Description Teacup clipart.sv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650" y="5592763"/>
            <a:ext cx="1149350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2650" y="681038"/>
            <a:ext cx="7886700" cy="1325563"/>
          </a:xfrm>
        </p:spPr>
        <p:txBody>
          <a:bodyPr/>
          <a:lstStyle/>
          <a:p>
            <a:r>
              <a:rPr lang="en-ZA" dirty="0" smtClean="0"/>
              <a:t>A NOUN	is a word that names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26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  <p:bldP spid="6192" grpId="0"/>
      <p:bldP spid="6193" grpId="0"/>
      <p:bldP spid="6194" grpId="0"/>
      <p:bldP spid="6196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74638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altLang="en-US"/>
              <a:t>Some clues</a:t>
            </a:r>
          </a:p>
        </p:txBody>
      </p:sp>
      <p:graphicFrame>
        <p:nvGraphicFramePr>
          <p:cNvPr id="4096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7681913" y="665163"/>
          <a:ext cx="2589212" cy="356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lip" r:id="rId3" imgW="1515321" imgH="2083957" progId="MS_ClipArt_Gallery.2">
                  <p:embed/>
                </p:oleObj>
              </mc:Choice>
              <mc:Fallback>
                <p:oleObj name="Clip" r:id="rId3" imgW="1515321" imgH="2083957" progId="MS_ClipArt_Gallery.2">
                  <p:embed/>
                  <p:pic>
                    <p:nvPicPr>
                      <p:cNvPr id="40963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1913" y="665163"/>
                        <a:ext cx="2589212" cy="356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916239" y="2555876"/>
            <a:ext cx="4745037" cy="22272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dirty="0"/>
              <a:t>You can identify a noun (and pronoun) if it is preceded by </a:t>
            </a:r>
            <a:r>
              <a:rPr lang="en-US" altLang="en-US" sz="2800" u="sng" dirty="0"/>
              <a:t>a, the, a preposition (to, by, with) a possessive adjective (his, their, her)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2916239" y="5091113"/>
            <a:ext cx="6962775" cy="11604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dirty="0"/>
              <a:t>Common endings for nouns: 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/>
              <a:t>-ness,- </a:t>
            </a:r>
            <a:r>
              <a:rPr lang="en-US" altLang="en-US" sz="2800" dirty="0" err="1"/>
              <a:t>tion</a:t>
            </a:r>
            <a:r>
              <a:rPr lang="en-US" altLang="en-US" sz="2800" dirty="0"/>
              <a:t>, -y, -</a:t>
            </a:r>
            <a:r>
              <a:rPr lang="en-US" altLang="en-US" sz="2800" dirty="0" err="1"/>
              <a:t>ment</a:t>
            </a:r>
            <a:r>
              <a:rPr lang="en-US" altLang="en-US" sz="2800" dirty="0"/>
              <a:t>, -</a:t>
            </a:r>
            <a:r>
              <a:rPr lang="en-US" altLang="en-US" sz="2800" dirty="0" err="1"/>
              <a:t>eity</a:t>
            </a:r>
            <a:r>
              <a:rPr lang="en-US" altLang="en-US" sz="2800" dirty="0"/>
              <a:t>, -</a:t>
            </a:r>
            <a:r>
              <a:rPr lang="en-US" altLang="en-US" sz="2800" dirty="0" err="1"/>
              <a:t>er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trix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tive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ory</a:t>
            </a:r>
            <a:r>
              <a:rPr lang="en-US" altLang="en-US" sz="2800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10492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6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2" grpId="1"/>
      <p:bldP spid="40965" grpId="0"/>
      <p:bldP spid="409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74638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en-US" altLang="en-US" sz="4000" dirty="0"/>
              <a:t>You can make nouns out of the following words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517900" y="2057401"/>
            <a:ext cx="2160588" cy="7016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altLang="en-US"/>
              <a:t>dominate</a:t>
            </a:r>
          </a:p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598988" y="2057401"/>
            <a:ext cx="28686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6032501" y="2057401"/>
            <a:ext cx="28686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b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Char char="•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9pPr>
          </a:lstStyle>
          <a:p>
            <a:pPr>
              <a:defRPr/>
            </a:pPr>
            <a:r>
              <a:rPr lang="en-US" altLang="en-US">
                <a:solidFill>
                  <a:srgbClr val="9D2F5C"/>
                </a:solidFill>
              </a:rPr>
              <a:t>domination</a:t>
            </a:r>
          </a:p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3517900" y="2624139"/>
            <a:ext cx="21605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b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Char char="•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9pPr>
          </a:lstStyle>
          <a:p>
            <a:pPr>
              <a:defRPr/>
            </a:pPr>
            <a:r>
              <a:rPr lang="en-US" altLang="en-US"/>
              <a:t>confess</a:t>
            </a:r>
          </a:p>
          <a:p>
            <a:pPr>
              <a:defRPr/>
            </a:pPr>
            <a:endParaRPr lang="en-US" altLang="en-US"/>
          </a:p>
          <a:p>
            <a:pPr>
              <a:buFont typeface="Monotype Sorts" pitchFamily="2" charset="2"/>
              <a:buNone/>
              <a:defRPr/>
            </a:pPr>
            <a:endParaRPr lang="en-US" altLang="en-US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6032501" y="2624139"/>
            <a:ext cx="28686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b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Char char="•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rgbClr val="9D2F5C"/>
                </a:solidFill>
              </a:rPr>
              <a:t>confession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6032500" y="3190876"/>
            <a:ext cx="4178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b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Char char="•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rgbClr val="9D2F5C"/>
                </a:solidFill>
              </a:rPr>
              <a:t>Referee / reference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6032501" y="3892551"/>
            <a:ext cx="28686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b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Char char="•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9pPr>
          </a:lstStyle>
          <a:p>
            <a:pPr>
              <a:defRPr/>
            </a:pPr>
            <a:r>
              <a:rPr lang="en-US" altLang="en-US">
                <a:solidFill>
                  <a:srgbClr val="9D2F5C"/>
                </a:solidFill>
              </a:rPr>
              <a:t>excitement</a:t>
            </a:r>
          </a:p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3517900" y="3190876"/>
            <a:ext cx="21605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b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Char char="•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9pPr>
          </a:lstStyle>
          <a:p>
            <a:pPr>
              <a:defRPr/>
            </a:pPr>
            <a:r>
              <a:rPr lang="en-US" altLang="en-US"/>
              <a:t>referee</a:t>
            </a:r>
          </a:p>
          <a:p>
            <a:pPr>
              <a:defRPr/>
            </a:pPr>
            <a:endParaRPr lang="en-US" altLang="en-US"/>
          </a:p>
          <a:p>
            <a:pPr>
              <a:buFont typeface="Monotype Sorts" pitchFamily="2" charset="2"/>
              <a:buNone/>
              <a:defRPr/>
            </a:pPr>
            <a:endParaRPr lang="en-US" altLang="en-US"/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3517900" y="3892551"/>
            <a:ext cx="21605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b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Char char="•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9pPr>
          </a:lstStyle>
          <a:p>
            <a:pPr>
              <a:defRPr/>
            </a:pPr>
            <a:r>
              <a:rPr lang="en-US" altLang="en-US"/>
              <a:t>excite</a:t>
            </a:r>
          </a:p>
          <a:p>
            <a:pPr>
              <a:defRPr/>
            </a:pPr>
            <a:endParaRPr lang="en-US" altLang="en-US"/>
          </a:p>
          <a:p>
            <a:pPr>
              <a:buFont typeface="Monotype Sorts" pitchFamily="2" charset="2"/>
              <a:buNone/>
              <a:defRPr/>
            </a:pPr>
            <a:endParaRPr lang="en-US" altLang="en-US"/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3517900" y="4459289"/>
            <a:ext cx="21605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b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Char char="•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9pPr>
          </a:lstStyle>
          <a:p>
            <a:pPr>
              <a:defRPr/>
            </a:pPr>
            <a:r>
              <a:rPr lang="en-US" altLang="en-US"/>
              <a:t>happy</a:t>
            </a:r>
          </a:p>
          <a:p>
            <a:pPr>
              <a:defRPr/>
            </a:pPr>
            <a:endParaRPr lang="en-US" altLang="en-US"/>
          </a:p>
          <a:p>
            <a:pPr>
              <a:buFont typeface="Monotype Sorts" pitchFamily="2" charset="2"/>
              <a:buNone/>
              <a:defRPr/>
            </a:pPr>
            <a:endParaRPr lang="en-US" altLang="en-US"/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6032501" y="4459289"/>
            <a:ext cx="28686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b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Char char="•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9pPr>
          </a:lstStyle>
          <a:p>
            <a:pPr>
              <a:defRPr/>
            </a:pPr>
            <a:r>
              <a:rPr lang="en-US" altLang="en-US">
                <a:solidFill>
                  <a:srgbClr val="9D2F5C"/>
                </a:solidFill>
              </a:rPr>
              <a:t>happiness</a:t>
            </a:r>
          </a:p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3517900" y="5160964"/>
            <a:ext cx="21605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b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Char char="•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9pPr>
          </a:lstStyle>
          <a:p>
            <a:pPr>
              <a:defRPr/>
            </a:pPr>
            <a:r>
              <a:rPr lang="en-US" altLang="en-US"/>
              <a:t>correct</a:t>
            </a:r>
          </a:p>
          <a:p>
            <a:pPr>
              <a:defRPr/>
            </a:pPr>
            <a:endParaRPr lang="en-US" altLang="en-US"/>
          </a:p>
          <a:p>
            <a:pPr>
              <a:buFont typeface="Monotype Sorts" pitchFamily="2" charset="2"/>
              <a:buNone/>
              <a:defRPr/>
            </a:pPr>
            <a:endParaRPr lang="en-US" altLang="en-US"/>
          </a:p>
        </p:txBody>
      </p:sp>
      <p:sp>
        <p:nvSpPr>
          <p:cNvPr id="43025" name="Rectangle 17"/>
          <p:cNvSpPr>
            <a:spLocks noChangeArrowheads="1"/>
          </p:cNvSpPr>
          <p:nvPr/>
        </p:nvSpPr>
        <p:spPr bwMode="auto">
          <a:xfrm>
            <a:off x="6032501" y="5160964"/>
            <a:ext cx="28686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b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Char char="•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9pPr>
          </a:lstStyle>
          <a:p>
            <a:pPr>
              <a:defRPr/>
            </a:pPr>
            <a:r>
              <a:rPr lang="en-US" altLang="en-US">
                <a:solidFill>
                  <a:srgbClr val="9D2F5C"/>
                </a:solidFill>
              </a:rPr>
              <a:t>correction</a:t>
            </a:r>
          </a:p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</p:txBody>
      </p:sp>
      <p:sp>
        <p:nvSpPr>
          <p:cNvPr id="43026" name="Rectangle 18"/>
          <p:cNvSpPr>
            <a:spLocks noChangeArrowheads="1"/>
          </p:cNvSpPr>
          <p:nvPr/>
        </p:nvSpPr>
        <p:spPr bwMode="auto">
          <a:xfrm>
            <a:off x="3517901" y="5862639"/>
            <a:ext cx="2384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b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Char char="•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9pPr>
          </a:lstStyle>
          <a:p>
            <a:pPr>
              <a:defRPr/>
            </a:pPr>
            <a:r>
              <a:rPr lang="en-US" altLang="en-US" dirty="0"/>
              <a:t>deliberate</a:t>
            </a: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6032501" y="5862639"/>
            <a:ext cx="28686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b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Char char="•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defRPr>
            </a:lvl9pPr>
          </a:lstStyle>
          <a:p>
            <a:pPr>
              <a:defRPr/>
            </a:pPr>
            <a:r>
              <a:rPr lang="en-US" altLang="en-US">
                <a:solidFill>
                  <a:srgbClr val="9D2F5C"/>
                </a:solidFill>
              </a:rPr>
              <a:t>Deliberation.</a:t>
            </a:r>
          </a:p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528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3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3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3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3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3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3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3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3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  <p:bldP spid="43013" grpId="0" build="p"/>
      <p:bldP spid="43014" grpId="0" build="p"/>
      <p:bldP spid="43015" grpId="0" build="p"/>
      <p:bldP spid="43017" grpId="0" build="p"/>
      <p:bldP spid="43019" grpId="0" build="p"/>
      <p:bldP spid="43020" grpId="0" build="p"/>
      <p:bldP spid="43021" grpId="0" build="p"/>
      <p:bldP spid="43022" grpId="0" build="p"/>
      <p:bldP spid="43023" grpId="0" build="p"/>
      <p:bldP spid="43024" grpId="0" build="p"/>
      <p:bldP spid="43025" grpId="0" build="p"/>
      <p:bldP spid="43026" grpId="0" build="p"/>
      <p:bldP spid="4302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2"/>
          <p:cNvSpPr>
            <a:spLocks noChangeArrowheads="1" noChangeShapeType="1" noTextEdit="1"/>
          </p:cNvSpPr>
          <p:nvPr/>
        </p:nvSpPr>
        <p:spPr bwMode="auto">
          <a:xfrm>
            <a:off x="3111500" y="415926"/>
            <a:ext cx="5848350" cy="126841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ZA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 panose="020B0A04020102020204" pitchFamily="34" charset="0"/>
              </a:rPr>
              <a:t>The Verb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622551" y="2124075"/>
            <a:ext cx="786447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/>
              <a:t>A word that expresses action or expresses a state of being</a:t>
            </a:r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2355850" y="3556000"/>
            <a:ext cx="3573895" cy="3302000"/>
          </a:xfrm>
          <a:prstGeom prst="irregularSeal2">
            <a:avLst/>
          </a:prstGeom>
          <a:solidFill>
            <a:srgbClr val="FF5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>
            <a:flatTx/>
          </a:bodyPr>
          <a:lstStyle>
            <a:lvl1pPr algn="ctr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4400" dirty="0">
                <a:solidFill>
                  <a:schemeClr val="bg2"/>
                </a:solidFill>
              </a:rPr>
              <a:t>Action</a:t>
            </a:r>
          </a:p>
          <a:p>
            <a:pPr>
              <a:defRPr/>
            </a:pPr>
            <a:r>
              <a:rPr lang="en-US" altLang="en-US" sz="3200" dirty="0">
                <a:solidFill>
                  <a:schemeClr val="bg2"/>
                </a:solidFill>
              </a:rPr>
              <a:t>Verb of</a:t>
            </a:r>
          </a:p>
          <a:p>
            <a:pPr>
              <a:defRPr/>
            </a:pPr>
            <a:r>
              <a:rPr lang="en-US" altLang="en-US" sz="3200" dirty="0">
                <a:solidFill>
                  <a:schemeClr val="bg2"/>
                </a:solidFill>
              </a:rPr>
              <a:t> doing</a:t>
            </a:r>
            <a:endParaRPr lang="en-US" altLang="en-US" sz="3200" dirty="0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7076211" y="3362037"/>
            <a:ext cx="3573895" cy="3302000"/>
          </a:xfrm>
          <a:prstGeom prst="irregularSeal2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flatTx/>
          </a:bodyPr>
          <a:lstStyle>
            <a:lvl1pPr algn="ctr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3600" dirty="0">
                <a:solidFill>
                  <a:schemeClr val="bg2"/>
                </a:solidFill>
              </a:rPr>
              <a:t>Verbs of </a:t>
            </a:r>
          </a:p>
          <a:p>
            <a:pPr>
              <a:defRPr/>
            </a:pPr>
            <a:r>
              <a:rPr lang="en-US" altLang="en-US" sz="3600" dirty="0">
                <a:solidFill>
                  <a:schemeClr val="bg2"/>
                </a:solidFill>
              </a:rPr>
              <a:t>being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105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effectLst>
            <a:outerShdw dist="107763" dir="81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dirty="0"/>
              <a:t>Every sentence </a:t>
            </a:r>
            <a:r>
              <a:rPr lang="en-US" altLang="en-US" dirty="0">
                <a:solidFill>
                  <a:srgbClr val="FF5050"/>
                </a:solidFill>
              </a:rPr>
              <a:t>must</a:t>
            </a:r>
            <a:r>
              <a:rPr lang="en-US" altLang="en-US" dirty="0"/>
              <a:t> have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105" y="4777383"/>
            <a:ext cx="6241869" cy="1887583"/>
          </a:xfrm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76200" cmpd="sng">
                <a:solidFill>
                  <a:srgbClr val="FF505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/>
          <a:p>
            <a:pPr algn="ctr">
              <a:defRPr/>
            </a:pPr>
            <a:r>
              <a:rPr lang="en-US" altLang="en-US" sz="9600" dirty="0"/>
              <a:t>a finite verb</a:t>
            </a:r>
          </a:p>
        </p:txBody>
      </p:sp>
    </p:spTree>
    <p:extLst>
      <p:ext uri="{BB962C8B-B14F-4D97-AF65-F5344CB8AC3E}">
        <p14:creationId xmlns:p14="http://schemas.microsoft.com/office/powerpoint/2010/main" val="141153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3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 advAuto="1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2743200" y="3684588"/>
          <a:ext cx="3384550" cy="147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Clip" r:id="rId4" imgW="4600669" imgH="3468986" progId="MS_ClipArt_Gallery.2">
                  <p:embed/>
                </p:oleObj>
              </mc:Choice>
              <mc:Fallback>
                <p:oleObj name="Clip" r:id="rId4" imgW="4600669" imgH="3468986" progId="MS_ClipArt_Gallery.2">
                  <p:embed/>
                  <p:pic>
                    <p:nvPicPr>
                      <p:cNvPr id="122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684588"/>
                        <a:ext cx="3384550" cy="1477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05" name="Picture 1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074841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8488" y="42052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419100"/>
            <a:ext cx="7772400" cy="1143000"/>
          </a:xfrm>
          <a:noFill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altLang="en-US" sz="6600" dirty="0"/>
              <a:t>Kinds of Verbs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 bwMode="auto">
          <a:xfrm>
            <a:off x="2743200" y="2044701"/>
            <a:ext cx="3810000" cy="1325563"/>
          </a:xfrm>
          <a:noFill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algn="ctr">
              <a:defRPr/>
            </a:pPr>
            <a:r>
              <a:rPr lang="en-US" altLang="en-US" sz="2800" dirty="0"/>
              <a:t>Action verbs express mental or physical </a:t>
            </a:r>
            <a:r>
              <a:rPr lang="en-US" altLang="en-US" sz="2800" dirty="0">
                <a:solidFill>
                  <a:srgbClr val="CC3300"/>
                </a:solidFill>
              </a:rPr>
              <a:t>action</a:t>
            </a:r>
            <a:r>
              <a:rPr lang="en-US" altLang="en-US" sz="2800" dirty="0"/>
              <a:t>.</a:t>
            </a:r>
            <a:endParaRPr lang="en-US" altLang="en-US" sz="2800" dirty="0">
              <a:solidFill>
                <a:srgbClr val="CC3300"/>
              </a:solidFill>
            </a:endParaRPr>
          </a:p>
          <a:p>
            <a:pPr algn="ctr">
              <a:defRPr/>
            </a:pPr>
            <a:endParaRPr lang="en-US" altLang="en-US" sz="2800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sz="half" idx="2"/>
          </p:nvPr>
        </p:nvSpPr>
        <p:spPr bwMode="auto">
          <a:xfrm>
            <a:off x="6705600" y="2044701"/>
            <a:ext cx="3810000" cy="2924175"/>
          </a:xfrm>
          <a:noFill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algn="ctr">
              <a:defRPr/>
            </a:pPr>
            <a:r>
              <a:rPr lang="en-US" altLang="en-US" sz="2800" dirty="0"/>
              <a:t>‘Verbs to be’ make a statement by </a:t>
            </a:r>
            <a:r>
              <a:rPr lang="en-US" altLang="en-US" sz="2800" dirty="0">
                <a:solidFill>
                  <a:srgbClr val="CC3300"/>
                </a:solidFill>
              </a:rPr>
              <a:t>connecting</a:t>
            </a:r>
            <a:r>
              <a:rPr lang="en-US" altLang="en-US" sz="2800" dirty="0"/>
              <a:t> the subject  with a word  that describes or explains it.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562225" y="5162550"/>
            <a:ext cx="37734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/>
              <a:t>He </a:t>
            </a:r>
            <a:r>
              <a:rPr lang="en-US" altLang="en-US" sz="2800">
                <a:solidFill>
                  <a:srgbClr val="CC3300"/>
                </a:solidFill>
              </a:rPr>
              <a:t>rode</a:t>
            </a:r>
            <a:r>
              <a:rPr lang="en-US" altLang="en-US" sz="2800"/>
              <a:t> the horse to victory.</a:t>
            </a:r>
            <a:endParaRPr lang="en-US" altLang="en-US" sz="4400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7289801" y="5810251"/>
            <a:ext cx="3597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/>
              <a:t>He </a:t>
            </a:r>
            <a:r>
              <a:rPr lang="en-US" altLang="en-US" sz="2800">
                <a:solidFill>
                  <a:srgbClr val="CC3300"/>
                </a:solidFill>
              </a:rPr>
              <a:t>is</a:t>
            </a:r>
            <a:r>
              <a:rPr lang="en-US" altLang="en-US" sz="2800"/>
              <a:t> Dutch.</a:t>
            </a:r>
          </a:p>
        </p:txBody>
      </p:sp>
      <p:sp>
        <p:nvSpPr>
          <p:cNvPr id="12306" name="AutoShape 18"/>
          <p:cNvSpPr>
            <a:spLocks noChangeArrowheads="1"/>
          </p:cNvSpPr>
          <p:nvPr/>
        </p:nvSpPr>
        <p:spPr bwMode="auto">
          <a:xfrm rot="20896536">
            <a:off x="8007350" y="5289551"/>
            <a:ext cx="1917700" cy="103981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789" y="12011"/>
                </a:moveTo>
                <a:cubicBezTo>
                  <a:pt x="18850" y="11610"/>
                  <a:pt x="18881" y="11205"/>
                  <a:pt x="18881" y="10800"/>
                </a:cubicBezTo>
                <a:cubicBezTo>
                  <a:pt x="18881" y="6336"/>
                  <a:pt x="15263" y="2719"/>
                  <a:pt x="10800" y="2719"/>
                </a:cubicBezTo>
                <a:cubicBezTo>
                  <a:pt x="7218" y="2719"/>
                  <a:pt x="4063" y="5077"/>
                  <a:pt x="3049" y="8512"/>
                </a:cubicBezTo>
                <a:lnTo>
                  <a:pt x="441" y="7742"/>
                </a:lnTo>
                <a:cubicBezTo>
                  <a:pt x="1796" y="3151"/>
                  <a:pt x="6012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342"/>
                  <a:pt x="21559" y="11883"/>
                  <a:pt x="21477" y="12419"/>
                </a:cubicBezTo>
                <a:lnTo>
                  <a:pt x="24147" y="12824"/>
                </a:lnTo>
                <a:lnTo>
                  <a:pt x="19526" y="16229"/>
                </a:lnTo>
                <a:lnTo>
                  <a:pt x="16120" y="11607"/>
                </a:lnTo>
                <a:lnTo>
                  <a:pt x="18789" y="12011"/>
                </a:lnTo>
                <a:close/>
              </a:path>
            </a:pathLst>
          </a:cu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8432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0748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36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05"/>
                </p:tgtEl>
              </p:cMediaNode>
            </p:audio>
          </p:childTnLst>
        </p:cTn>
      </p:par>
    </p:tnLst>
    <p:bldLst>
      <p:bldP spid="12290" grpId="0"/>
      <p:bldP spid="12291" grpId="0" build="p" autoUpdateAnimBg="0"/>
      <p:bldP spid="12292" grpId="0" build="p" autoUpdateAnimBg="0"/>
      <p:bldP spid="12296" grpId="0" autoUpdateAnimBg="0"/>
      <p:bldP spid="1229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74638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altLang="en-US"/>
              <a:t>REMEMBER!!!!!!!!!!!!!!!!!!!!!!!!!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037978" y="1831522"/>
            <a:ext cx="6962775" cy="19272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buFont typeface="Monotype Sorts" pitchFamily="2" charset="2"/>
              <a:buNone/>
              <a:defRPr/>
            </a:pPr>
            <a:r>
              <a:rPr lang="en-US" altLang="en-US" sz="5400" dirty="0"/>
              <a:t>Am, </a:t>
            </a:r>
            <a:r>
              <a:rPr lang="en-US" altLang="en-US" sz="5400" dirty="0">
                <a:solidFill>
                  <a:srgbClr val="FFFF00"/>
                </a:solidFill>
              </a:rPr>
              <a:t>is</a:t>
            </a:r>
            <a:r>
              <a:rPr lang="en-US" altLang="en-US" sz="5400" dirty="0"/>
              <a:t> , </a:t>
            </a:r>
            <a:r>
              <a:rPr lang="en-US" altLang="en-US" sz="5400" dirty="0">
                <a:solidFill>
                  <a:srgbClr val="FF5050"/>
                </a:solidFill>
              </a:rPr>
              <a:t>are</a:t>
            </a:r>
            <a:r>
              <a:rPr lang="en-US" altLang="en-US" sz="5400" dirty="0"/>
              <a:t>, </a:t>
            </a:r>
            <a:r>
              <a:rPr lang="en-US" altLang="en-US" sz="5400" dirty="0">
                <a:solidFill>
                  <a:schemeClr val="hlink"/>
                </a:solidFill>
              </a:rPr>
              <a:t>were</a:t>
            </a:r>
            <a:r>
              <a:rPr lang="en-US" altLang="en-US" sz="5400" dirty="0"/>
              <a:t>, </a:t>
            </a:r>
            <a:r>
              <a:rPr lang="en-US" altLang="en-US" sz="5400" dirty="0">
                <a:solidFill>
                  <a:srgbClr val="996633"/>
                </a:solidFill>
              </a:rPr>
              <a:t>was</a:t>
            </a:r>
            <a:r>
              <a:rPr lang="en-US" altLang="en-US" sz="5400" dirty="0"/>
              <a:t>, </a:t>
            </a:r>
            <a:r>
              <a:rPr lang="en-US" altLang="en-US" sz="5400" dirty="0">
                <a:solidFill>
                  <a:schemeClr val="accent1"/>
                </a:solidFill>
              </a:rPr>
              <a:t>have been</a:t>
            </a:r>
            <a:r>
              <a:rPr lang="en-US" altLang="en-US" sz="5400" dirty="0"/>
              <a:t>, </a:t>
            </a:r>
            <a:r>
              <a:rPr lang="en-US" altLang="en-US" sz="5400" dirty="0">
                <a:solidFill>
                  <a:srgbClr val="FF9900"/>
                </a:solidFill>
              </a:rPr>
              <a:t>will be</a:t>
            </a:r>
            <a:r>
              <a:rPr lang="en-US" altLang="en-US" dirty="0"/>
              <a:t> ,</a:t>
            </a:r>
          </a:p>
          <a:p>
            <a:pPr>
              <a:buFont typeface="Monotype Sorts" pitchFamily="2" charset="2"/>
              <a:buNone/>
              <a:defRPr/>
            </a:pPr>
            <a:endParaRPr lang="en-US" altLang="en-US" dirty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530476" y="3758747"/>
            <a:ext cx="768032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FFFF00"/>
                </a:solidFill>
              </a:rPr>
              <a:t>WHEN THEY ARE ALONE, ARE ALL FINITE VERBS (they are only auxiliary verbs when they exist with another verb in a sentence)</a:t>
            </a:r>
          </a:p>
        </p:txBody>
      </p:sp>
    </p:spTree>
    <p:extLst>
      <p:ext uri="{BB962C8B-B14F-4D97-AF65-F5344CB8AC3E}">
        <p14:creationId xmlns:p14="http://schemas.microsoft.com/office/powerpoint/2010/main" val="229279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  <p:bldP spid="54275" grpI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</TotalTime>
  <Words>947</Words>
  <Application>Microsoft Office PowerPoint</Application>
  <PresentationFormat>مخصص</PresentationFormat>
  <Paragraphs>212</Paragraphs>
  <Slides>24</Slides>
  <Notes>1</Notes>
  <HiddenSlides>0</HiddenSlides>
  <MMClips>1</MMClips>
  <ScaleCrop>false</ScaleCrop>
  <HeadingPairs>
    <vt:vector size="6" baseType="variant"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6" baseType="lpstr">
      <vt:lpstr>Ion</vt:lpstr>
      <vt:lpstr>Clip</vt:lpstr>
      <vt:lpstr>English Grammar</vt:lpstr>
      <vt:lpstr>Nine Parts of Speech</vt:lpstr>
      <vt:lpstr>A NOUN is a word that names</vt:lpstr>
      <vt:lpstr>Some clues</vt:lpstr>
      <vt:lpstr>You can make nouns out of the following words</vt:lpstr>
      <vt:lpstr>عرض تقديمي في PowerPoint</vt:lpstr>
      <vt:lpstr>Every sentence must have</vt:lpstr>
      <vt:lpstr>Kinds of Verbs</vt:lpstr>
      <vt:lpstr>REMEMBER!!!!!!!!!!!!!!!!!!!!!!!!!</vt:lpstr>
      <vt:lpstr>SUBJECTS</vt:lpstr>
      <vt:lpstr>THE FINITE VERB</vt:lpstr>
      <vt:lpstr>عرض تقديمي في PowerPoint</vt:lpstr>
      <vt:lpstr>عرض تقديمي في PowerPoint</vt:lpstr>
      <vt:lpstr>The MOOD OF THE VERB </vt:lpstr>
      <vt:lpstr>عرض تقديمي في PowerPoint</vt:lpstr>
      <vt:lpstr>عرض تقديمي في PowerPoint</vt:lpstr>
      <vt:lpstr>Types of Adjectives  </vt:lpstr>
      <vt:lpstr>عرض تقديمي في PowerPoint</vt:lpstr>
      <vt:lpstr>عرض تقديمي في PowerPoint</vt:lpstr>
      <vt:lpstr>عرض تقديمي في PowerPoint</vt:lpstr>
      <vt:lpstr>TYPES OF CONJUNCTIONS</vt:lpstr>
      <vt:lpstr>Co-ordinating conjunctions</vt:lpstr>
      <vt:lpstr>Subordinating conjunctions</vt:lpstr>
      <vt:lpstr>عرض تقديمي في PowerPoint</vt:lpstr>
    </vt:vector>
  </TitlesOfParts>
  <Company>Wynberg Boys'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Cayleigh Huggett</dc:creator>
  <cp:lastModifiedBy>DR.Ahmed Saker 2O11</cp:lastModifiedBy>
  <cp:revision>5</cp:revision>
  <dcterms:created xsi:type="dcterms:W3CDTF">2017-01-12T13:15:28Z</dcterms:created>
  <dcterms:modified xsi:type="dcterms:W3CDTF">2019-01-01T16:10:03Z</dcterms:modified>
</cp:coreProperties>
</file>